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 id="2147483651" r:id="rId6"/>
    <p:sldMasterId id="2147483652" r:id="rId7"/>
    <p:sldMasterId id="2147483653" r:id="rId8"/>
    <p:sldMasterId id="2147483658" r:id="rId9"/>
    <p:sldMasterId id="2147483766" r:id="rId10"/>
  </p:sldMasterIdLst>
  <p:notesMasterIdLst>
    <p:notesMasterId r:id="rId45"/>
  </p:notesMasterIdLst>
  <p:sldIdLst>
    <p:sldId id="256" r:id="rId11"/>
    <p:sldId id="275" r:id="rId12"/>
    <p:sldId id="276" r:id="rId13"/>
    <p:sldId id="290" r:id="rId14"/>
    <p:sldId id="277" r:id="rId15"/>
    <p:sldId id="278" r:id="rId16"/>
    <p:sldId id="279" r:id="rId17"/>
    <p:sldId id="280" r:id="rId18"/>
    <p:sldId id="281" r:id="rId19"/>
    <p:sldId id="282" r:id="rId20"/>
    <p:sldId id="283" r:id="rId21"/>
    <p:sldId id="285" r:id="rId22"/>
    <p:sldId id="292" r:id="rId23"/>
    <p:sldId id="293" r:id="rId24"/>
    <p:sldId id="294" r:id="rId25"/>
    <p:sldId id="295" r:id="rId26"/>
    <p:sldId id="296" r:id="rId27"/>
    <p:sldId id="297" r:id="rId28"/>
    <p:sldId id="306" r:id="rId29"/>
    <p:sldId id="298" r:id="rId30"/>
    <p:sldId id="299" r:id="rId31"/>
    <p:sldId id="300" r:id="rId32"/>
    <p:sldId id="301" r:id="rId33"/>
    <p:sldId id="302" r:id="rId34"/>
    <p:sldId id="304" r:id="rId35"/>
    <p:sldId id="310" r:id="rId36"/>
    <p:sldId id="307" r:id="rId37"/>
    <p:sldId id="311" r:id="rId38"/>
    <p:sldId id="312" r:id="rId39"/>
    <p:sldId id="313" r:id="rId40"/>
    <p:sldId id="314" r:id="rId41"/>
    <p:sldId id="315" r:id="rId42"/>
    <p:sldId id="316" r:id="rId43"/>
    <p:sldId id="317" r:id="rId44"/>
  </p:sldIdLst>
  <p:sldSz cx="9144000" cy="5143500" type="screen16x9"/>
  <p:notesSz cx="6858000" cy="9144000"/>
  <p:defaultText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A00"/>
    <a:srgbClr val="EAFFBE"/>
    <a:srgbClr val="98D0F1"/>
    <a:srgbClr val="98D0F0"/>
    <a:srgbClr val="2C75A2"/>
    <a:srgbClr val="EDF5F8"/>
    <a:srgbClr val="75A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0" autoAdjust="0"/>
    <p:restoredTop sz="89260" autoAdjust="0"/>
  </p:normalViewPr>
  <p:slideViewPr>
    <p:cSldViewPr>
      <p:cViewPr varScale="1">
        <p:scale>
          <a:sx n="104" d="100"/>
          <a:sy n="104" d="100"/>
        </p:scale>
        <p:origin x="702"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theme" Target="theme/theme1.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622F4-97F7-47A1-9320-884B324A9EB8}" type="datetimeFigureOut">
              <a:rPr lang="en-US" smtClean="0"/>
              <a:t>2/9/2014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3563D8-F75B-49F0-A3D7-18D5E1D32397}" type="slidenum">
              <a:rPr lang="en-US" smtClean="0"/>
              <a:t>‹#›</a:t>
            </a:fld>
            <a:endParaRPr lang="en-US"/>
          </a:p>
        </p:txBody>
      </p:sp>
    </p:spTree>
    <p:extLst>
      <p:ext uri="{BB962C8B-B14F-4D97-AF65-F5344CB8AC3E}">
        <p14:creationId xmlns:p14="http://schemas.microsoft.com/office/powerpoint/2010/main" val="3183927000"/>
      </p:ext>
    </p:extLst>
  </p:cSld>
  <p:clrMap bg1="lt1" tx1="dk1" bg2="lt2" tx2="dk2" accent1="accent1" accent2="accent2" accent3="accent3" accent4="accent4" accent5="accent5" accent6="accent6" hlink="hlink" folHlink="folHlink"/>
  <p:notesStyle>
    <a:lvl1pPr marL="0" algn="l" defTabSz="914166" rtl="0" eaLnBrk="1" latinLnBrk="0" hangingPunct="1">
      <a:defRPr sz="1200" kern="1200">
        <a:solidFill>
          <a:schemeClr val="tx1"/>
        </a:solidFill>
        <a:latin typeface="+mn-lt"/>
        <a:ea typeface="+mn-ea"/>
        <a:cs typeface="+mn-cs"/>
      </a:defRPr>
    </a:lvl1pPr>
    <a:lvl2pPr marL="457083" algn="l" defTabSz="914166" rtl="0" eaLnBrk="1" latinLnBrk="0" hangingPunct="1">
      <a:defRPr sz="1200" kern="1200">
        <a:solidFill>
          <a:schemeClr val="tx1"/>
        </a:solidFill>
        <a:latin typeface="+mn-lt"/>
        <a:ea typeface="+mn-ea"/>
        <a:cs typeface="+mn-cs"/>
      </a:defRPr>
    </a:lvl2pPr>
    <a:lvl3pPr marL="914166" algn="l" defTabSz="914166" rtl="0" eaLnBrk="1" latinLnBrk="0" hangingPunct="1">
      <a:defRPr sz="1200" kern="1200">
        <a:solidFill>
          <a:schemeClr val="tx1"/>
        </a:solidFill>
        <a:latin typeface="+mn-lt"/>
        <a:ea typeface="+mn-ea"/>
        <a:cs typeface="+mn-cs"/>
      </a:defRPr>
    </a:lvl3pPr>
    <a:lvl4pPr marL="1371249" algn="l" defTabSz="914166" rtl="0" eaLnBrk="1" latinLnBrk="0" hangingPunct="1">
      <a:defRPr sz="1200" kern="1200">
        <a:solidFill>
          <a:schemeClr val="tx1"/>
        </a:solidFill>
        <a:latin typeface="+mn-lt"/>
        <a:ea typeface="+mn-ea"/>
        <a:cs typeface="+mn-cs"/>
      </a:defRPr>
    </a:lvl4pPr>
    <a:lvl5pPr marL="1828332" algn="l" defTabSz="914166" rtl="0" eaLnBrk="1" latinLnBrk="0" hangingPunct="1">
      <a:defRPr sz="1200" kern="1200">
        <a:solidFill>
          <a:schemeClr val="tx1"/>
        </a:solidFill>
        <a:latin typeface="+mn-lt"/>
        <a:ea typeface="+mn-ea"/>
        <a:cs typeface="+mn-cs"/>
      </a:defRPr>
    </a:lvl5pPr>
    <a:lvl6pPr marL="2285415" algn="l" defTabSz="914166" rtl="0" eaLnBrk="1" latinLnBrk="0" hangingPunct="1">
      <a:defRPr sz="1200" kern="1200">
        <a:solidFill>
          <a:schemeClr val="tx1"/>
        </a:solidFill>
        <a:latin typeface="+mn-lt"/>
        <a:ea typeface="+mn-ea"/>
        <a:cs typeface="+mn-cs"/>
      </a:defRPr>
    </a:lvl6pPr>
    <a:lvl7pPr marL="2742498" algn="l" defTabSz="914166" rtl="0" eaLnBrk="1" latinLnBrk="0" hangingPunct="1">
      <a:defRPr sz="1200" kern="1200">
        <a:solidFill>
          <a:schemeClr val="tx1"/>
        </a:solidFill>
        <a:latin typeface="+mn-lt"/>
        <a:ea typeface="+mn-ea"/>
        <a:cs typeface="+mn-cs"/>
      </a:defRPr>
    </a:lvl7pPr>
    <a:lvl8pPr marL="3199580" algn="l" defTabSz="914166" rtl="0" eaLnBrk="1" latinLnBrk="0" hangingPunct="1">
      <a:defRPr sz="1200" kern="1200">
        <a:solidFill>
          <a:schemeClr val="tx1"/>
        </a:solidFill>
        <a:latin typeface="+mn-lt"/>
        <a:ea typeface="+mn-ea"/>
        <a:cs typeface="+mn-cs"/>
      </a:defRPr>
    </a:lvl8pPr>
    <a:lvl9pPr marL="3656664" algn="l" defTabSz="91416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talk</a:t>
            </a:r>
            <a:r>
              <a:rPr lang="en-GB" baseline="0" dirty="0" smtClean="0"/>
              <a:t> Windows. We like to talk of Windows 8 as Windows reimagined with a new start screen, unified input across touch, mouse and keyboard but preserving all the great work that we did in Windows 7”.</a:t>
            </a:r>
          </a:p>
          <a:p>
            <a:endParaRPr lang="en-GB" baseline="0" dirty="0" smtClean="0"/>
          </a:p>
          <a:p>
            <a:r>
              <a:rPr lang="en-US" dirty="0" smtClean="0"/>
              <a:t>Makes Windows 7 even better</a:t>
            </a:r>
            <a:r>
              <a:rPr lang="en-US" baseline="0" dirty="0" smtClean="0"/>
              <a:t> --- </a:t>
            </a:r>
            <a:r>
              <a:rPr lang="en-US" dirty="0" smtClean="0"/>
              <a:t>Everything that runs on Windows 7 still runs on Windows 8 (in the same architecture)</a:t>
            </a:r>
            <a:r>
              <a:rPr lang="en-US" baseline="0" dirty="0" smtClean="0"/>
              <a:t> </a:t>
            </a:r>
            <a:endParaRPr lang="en-US" dirty="0" smtClean="0"/>
          </a:p>
          <a:p>
            <a:endParaRPr lang="en-US" dirty="0" smtClean="0"/>
          </a:p>
          <a:p>
            <a:r>
              <a:rPr lang="en-US" dirty="0" smtClean="0"/>
              <a:t>Reimagines Windows from chipset to experience</a:t>
            </a:r>
            <a:r>
              <a:rPr lang="en-US" baseline="0" dirty="0" smtClean="0"/>
              <a:t> </a:t>
            </a:r>
            <a:r>
              <a:rPr lang="en-US" dirty="0" smtClean="0"/>
              <a:t>new range of capabilities, scenarios and form factors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069052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45">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Phone Summit_2012</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8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8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242DB31-1DC5-4685-A8BC-1D48D0FBE59A}" type="datetime1">
              <a:rPr lang="en-US" smtClean="0">
                <a:solidFill>
                  <a:prstClr val="black"/>
                </a:solidFill>
              </a:rPr>
              <a:pPr/>
              <a:t>2/9/2014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115367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Managed</a:t>
            </a:r>
          </a:p>
          <a:p>
            <a:r>
              <a:rPr lang="en-GB" dirty="0" smtClean="0"/>
              <a:t>Managed apps use XAML to define the user interface and Visual Basic or C# as the coding language. </a:t>
            </a:r>
          </a:p>
          <a:p>
            <a:r>
              <a:rPr lang="en-GB" dirty="0" smtClean="0"/>
              <a:t>Existing Windows Phone apps that were written using these techniques are fully compatible with Windows Phone 8. </a:t>
            </a:r>
          </a:p>
          <a:p>
            <a:r>
              <a:rPr lang="en-GB" dirty="0" smtClean="0"/>
              <a:t>XAML-based apps have gained new features such as new controls and auto-scaling to high resolution. </a:t>
            </a:r>
          </a:p>
          <a:p>
            <a:r>
              <a:rPr lang="en-GB" dirty="0" smtClean="0"/>
              <a:t>New managed APIs coming to Windows Phone 8 include a new map control powered by Nokia maps and a wallet API for storing payment methods and enabling NFC-based payments.</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25</a:t>
            </a:fld>
            <a:endParaRPr lang="en-US"/>
          </a:p>
        </p:txBody>
      </p:sp>
    </p:spTree>
    <p:extLst>
      <p:ext uri="{BB962C8B-B14F-4D97-AF65-F5344CB8AC3E}">
        <p14:creationId xmlns:p14="http://schemas.microsoft.com/office/powerpoint/2010/main" val="4044665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 factors are a major concern when designing the UI for</a:t>
            </a:r>
            <a:r>
              <a:rPr lang="en-US" baseline="0" dirty="0" smtClean="0"/>
              <a:t> a cross-platform app. You need to consider the different screen resolutions, screen sizes, and default device orientations. This will significantly impact how your app should display information to the user. It may not make sense to include all features of your Windows 8 app in your Windows Phone 8 app.</a:t>
            </a:r>
          </a:p>
          <a:p>
            <a:endParaRPr lang="en-US" baseline="0" dirty="0" smtClean="0"/>
          </a:p>
          <a:p>
            <a:r>
              <a:rPr lang="en-US" baseline="0" dirty="0" smtClean="0"/>
              <a:t>Win Phone designed to be used in portrait form. Win 8 designed to be used in landscape form. </a:t>
            </a:r>
          </a:p>
        </p:txBody>
      </p:sp>
      <p:sp>
        <p:nvSpPr>
          <p:cNvPr id="4" name="Slide Number Placeholder 3"/>
          <p:cNvSpPr>
            <a:spLocks noGrp="1"/>
          </p:cNvSpPr>
          <p:nvPr>
            <p:ph type="sldNum" sz="quarter" idx="10"/>
          </p:nvPr>
        </p:nvSpPr>
        <p:spPr/>
        <p:txBody>
          <a:bodyPr/>
          <a:lstStyle/>
          <a:p>
            <a:fld id="{F3001878-02BE-4BAD-B4D9-BAF3D0E5CE32}" type="slidenum">
              <a:rPr lang="en-US" smtClean="0"/>
              <a:t>28</a:t>
            </a:fld>
            <a:endParaRPr lang="en-US"/>
          </a:p>
        </p:txBody>
      </p:sp>
    </p:spTree>
    <p:extLst>
      <p:ext uri="{BB962C8B-B14F-4D97-AF65-F5344CB8AC3E}">
        <p14:creationId xmlns:p14="http://schemas.microsoft.com/office/powerpoint/2010/main" val="2938288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comparative list of some significant differences that impact the UX on the two platforms. All of these considerations mean that each platform requires a separate UX design.</a:t>
            </a:r>
          </a:p>
          <a:p>
            <a:endParaRPr lang="en-US" baseline="0" dirty="0" smtClean="0"/>
          </a:p>
          <a:p>
            <a:r>
              <a:rPr lang="en-US" baseline="0" dirty="0" smtClean="0"/>
              <a:t>Win Phone: 4 buttons on app bar</a:t>
            </a:r>
          </a:p>
          <a:p>
            <a:r>
              <a:rPr lang="en-US" baseline="0" dirty="0" smtClean="0"/>
              <a:t>Win 8: Lots of buttons. 2 app bars: top and bottom</a:t>
            </a:r>
            <a:endParaRPr lang="en-US" dirty="0"/>
          </a:p>
        </p:txBody>
      </p:sp>
      <p:sp>
        <p:nvSpPr>
          <p:cNvPr id="4" name="Slide Number Placeholder 3"/>
          <p:cNvSpPr>
            <a:spLocks noGrp="1"/>
          </p:cNvSpPr>
          <p:nvPr>
            <p:ph type="sldNum" sz="quarter" idx="10"/>
          </p:nvPr>
        </p:nvSpPr>
        <p:spPr/>
        <p:txBody>
          <a:bodyPr/>
          <a:lstStyle/>
          <a:p>
            <a:fld id="{F3001878-02BE-4BAD-B4D9-BAF3D0E5CE32}" type="slidenum">
              <a:rPr lang="en-US" smtClean="0"/>
              <a:t>29</a:t>
            </a:fld>
            <a:endParaRPr lang="en-US"/>
          </a:p>
        </p:txBody>
      </p:sp>
    </p:spTree>
    <p:extLst>
      <p:ext uri="{BB962C8B-B14F-4D97-AF65-F5344CB8AC3E}">
        <p14:creationId xmlns:p14="http://schemas.microsoft.com/office/powerpoint/2010/main" val="3809725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both Windows 8</a:t>
            </a:r>
            <a:r>
              <a:rPr lang="en-US" baseline="0" dirty="0" smtClean="0"/>
              <a:t> and Windows Phone 8 both use XAML for the user interface design, don’t try and reuse it. Design the apps with diff views, designs and user experiences. </a:t>
            </a:r>
            <a:endParaRPr lang="en-US" dirty="0"/>
          </a:p>
        </p:txBody>
      </p:sp>
      <p:sp>
        <p:nvSpPr>
          <p:cNvPr id="4" name="Slide Number Placeholder 3"/>
          <p:cNvSpPr>
            <a:spLocks noGrp="1"/>
          </p:cNvSpPr>
          <p:nvPr>
            <p:ph type="sldNum" sz="quarter" idx="10"/>
          </p:nvPr>
        </p:nvSpPr>
        <p:spPr/>
        <p:txBody>
          <a:bodyPr/>
          <a:lstStyle/>
          <a:p>
            <a:fld id="{F3001878-02BE-4BAD-B4D9-BAF3D0E5CE32}" type="slidenum">
              <a:rPr lang="en-US" smtClean="0"/>
              <a:t>30</a:t>
            </a:fld>
            <a:endParaRPr lang="en-US"/>
          </a:p>
        </p:txBody>
      </p:sp>
    </p:spTree>
    <p:extLst>
      <p:ext uri="{BB962C8B-B14F-4D97-AF65-F5344CB8AC3E}">
        <p14:creationId xmlns:p14="http://schemas.microsoft.com/office/powerpoint/2010/main" val="376949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one key point I want to make is that we don’t see Windows 8 as a slate OS or a tablet OS.</a:t>
            </a:r>
            <a:r>
              <a:rPr lang="en-GB" baseline="0" dirty="0" smtClean="0"/>
              <a:t> We see it as a unifying OS. Spanning different kinds of devices and we’ve done a tonne of work to make that happen.</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4355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summary for the previous demos..  Mention Windows on ARM since you </a:t>
            </a:r>
            <a:r>
              <a:rPr lang="en-US" smtClean="0"/>
              <a:t>can’t show it..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3782A8-B66D-400A-8E07-DA71B5BBB3DA}" type="datetime1">
              <a:rPr lang="en-US" smtClean="0"/>
              <a:t>2/9/2014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83869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a:t>
            </a:r>
            <a:r>
              <a:rPr lang="en-US" baseline="0" dirty="0" smtClean="0"/>
              <a:t> language is a first class citizen..  </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603047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Create a Camera</a:t>
            </a:r>
            <a:r>
              <a:rPr lang="en-US" baseline="0" dirty="0" smtClean="0"/>
              <a:t> Capture UI demo.  Seamless integration with devices and OS resources. </a:t>
            </a:r>
            <a:endParaRPr lang="en-US" dirty="0" smtClean="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3EDA6D2-CBEB-4964-9724-A8AAC394E54B}" type="datetime1">
              <a:rPr lang="en-US" smtClean="0"/>
              <a:t>2/9/2014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a:t>
            </a:fld>
            <a:endParaRPr lang="en-US" dirty="0"/>
          </a:p>
        </p:txBody>
      </p:sp>
    </p:spTree>
    <p:extLst>
      <p:ext uri="{BB962C8B-B14F-4D97-AF65-F5344CB8AC3E}">
        <p14:creationId xmlns:p14="http://schemas.microsoft.com/office/powerpoint/2010/main" val="3519795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languages work together.  </a:t>
            </a:r>
          </a:p>
          <a:p>
            <a:r>
              <a:rPr lang="en-US" b="1" baseline="0" dirty="0" smtClean="0"/>
              <a:t>Write Library code in C++ or C# consumable by all (but must be included in package).</a:t>
            </a:r>
          </a:p>
          <a:p>
            <a:r>
              <a:rPr lang="en-US" b="1" baseline="0" dirty="0" smtClean="0"/>
              <a:t>Subset of Win32 APIs</a:t>
            </a:r>
          </a:p>
          <a:p>
            <a:r>
              <a:rPr lang="en-US" baseline="0" dirty="0" smtClean="0"/>
              <a:t>Again projection</a:t>
            </a:r>
          </a:p>
          <a:p>
            <a:r>
              <a:rPr lang="en-US" b="1" baseline="0" dirty="0" smtClean="0"/>
              <a:t>JS casing example</a:t>
            </a:r>
          </a:p>
          <a:p>
            <a:r>
              <a:rPr lang="en-US" b="1" baseline="0" dirty="0" smtClean="0"/>
              <a:t>Control type differences across.</a:t>
            </a:r>
          </a:p>
          <a:p>
            <a:endParaRPr lang="en-US" dirty="0" smtClean="0"/>
          </a:p>
          <a:p>
            <a:r>
              <a:rPr lang="en-US" dirty="0" smtClean="0"/>
              <a:t>Mix</a:t>
            </a:r>
            <a:r>
              <a:rPr lang="en-US" baseline="0" dirty="0" smtClean="0"/>
              <a:t> and match different languages.  Windows runtime objects or components basically </a:t>
            </a:r>
            <a:r>
              <a:rPr lang="en-US" baseline="0" dirty="0" err="1" smtClean="0"/>
              <a:t>Dlls</a:t>
            </a:r>
            <a:r>
              <a:rPr lang="en-US" baseline="0" dirty="0" smtClean="0"/>
              <a:t> </a:t>
            </a:r>
            <a:r>
              <a:rPr lang="en-US" baseline="0" dirty="0" err="1" smtClean="0"/>
              <a:t>WinMD</a:t>
            </a:r>
            <a:r>
              <a:rPr lang="en-US" baseline="0" dirty="0" smtClean="0"/>
              <a:t> files, can use subset of Win32 APIs, can expose functionality to all languages through “projection”  We take care of making sure that these projections work in the way the </a:t>
            </a:r>
            <a:r>
              <a:rPr lang="en-US" baseline="0" dirty="0" err="1" smtClean="0"/>
              <a:t>origional</a:t>
            </a:r>
            <a:r>
              <a:rPr lang="en-US" baseline="0" dirty="0" smtClean="0"/>
              <a:t> language intended, </a:t>
            </a:r>
            <a:r>
              <a:rPr lang="en-US" baseline="0" dirty="0" err="1" smtClean="0"/>
              <a:t>controling</a:t>
            </a:r>
            <a:r>
              <a:rPr lang="en-US" baseline="0" dirty="0" smtClean="0"/>
              <a:t> types, casing, etc.  Allows writing native C++ code with </a:t>
            </a:r>
            <a:r>
              <a:rPr lang="en-US" baseline="0" dirty="0" err="1" smtClean="0"/>
              <a:t>xaml</a:t>
            </a:r>
            <a:r>
              <a:rPr lang="en-US" baseline="0" dirty="0" smtClean="0"/>
              <a:t> UI.</a:t>
            </a:r>
            <a:endParaRPr lang="en-US" dirty="0" smtClean="0"/>
          </a:p>
          <a:p>
            <a:endParaRPr lang="en-US" dirty="0" smtClean="0"/>
          </a:p>
          <a:p>
            <a:r>
              <a:rPr lang="en-US" dirty="0" smtClean="0"/>
              <a:t>Adapted from slides</a:t>
            </a:r>
            <a:r>
              <a:rPr lang="en-US" baseline="0" dirty="0" smtClean="0"/>
              <a:t> 18 and 19 of PLAT-874T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05523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5"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927730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
        <p:nvSpPr>
          <p:cNvPr id="5"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84406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Windows Store apps</a:t>
            </a:r>
            <a:r>
              <a:rPr lang="en-US" sz="1200" kern="1200" baseline="0" dirty="0" smtClean="0">
                <a:solidFill>
                  <a:schemeClr val="tx1"/>
                </a:solidFill>
                <a:effectLst/>
                <a:latin typeface="Segoe UI Light" pitchFamily="34" charset="0"/>
                <a:ea typeface="+mn-ea"/>
                <a:cs typeface="+mn-cs"/>
              </a:rPr>
              <a:t> is one of many different Microsoft solutions that enables customers to manage information to employees.  </a:t>
            </a:r>
            <a:r>
              <a:rPr lang="en-US" sz="1200" kern="1200" dirty="0" smtClean="0">
                <a:solidFill>
                  <a:schemeClr val="tx1"/>
                </a:solidFill>
                <a:effectLst/>
                <a:latin typeface="Segoe UI Light" pitchFamily="34" charset="0"/>
                <a:ea typeface="+mn-ea"/>
                <a:cs typeface="+mn-cs"/>
              </a:rPr>
              <a:t>One of the biggest benefits of the Windows platform is the</a:t>
            </a:r>
            <a:r>
              <a:rPr lang="en-US" sz="1200" kern="1200" baseline="0" dirty="0" smtClean="0">
                <a:solidFill>
                  <a:schemeClr val="tx1"/>
                </a:solidFill>
                <a:effectLst/>
                <a:latin typeface="Segoe UI Light" pitchFamily="34" charset="0"/>
                <a:ea typeface="+mn-ea"/>
                <a:cs typeface="+mn-cs"/>
              </a:rPr>
              <a:t> flexibility of interacting with your employees and customers in multiple ways.   </a:t>
            </a:r>
          </a:p>
          <a:p>
            <a:endParaRPr lang="en-US" sz="1200" kern="1200" baseline="0" dirty="0" smtClean="0">
              <a:solidFill>
                <a:schemeClr val="tx1"/>
              </a:solidFill>
              <a:effectLst/>
              <a:latin typeface="Segoe UI Light" pitchFamily="34" charset="0"/>
              <a:ea typeface="+mn-ea"/>
              <a:cs typeface="+mn-cs"/>
            </a:endParaRPr>
          </a:p>
          <a:p>
            <a:r>
              <a:rPr lang="en-US" sz="1200" kern="1200" baseline="0" dirty="0" smtClean="0">
                <a:solidFill>
                  <a:schemeClr val="tx1"/>
                </a:solidFill>
                <a:effectLst/>
                <a:latin typeface="Segoe UI Light" pitchFamily="34" charset="0"/>
                <a:ea typeface="+mn-ea"/>
                <a:cs typeface="+mn-cs"/>
              </a:rPr>
              <a:t>At this time, businesses and ISVs should consider building native Windows 8 apps for the new scenarios that Windows 8 now enables.  The reasons for why a business should do this is to take advantage of the new capabilities: touch, mobile scenarios that enable workers to be in the field with new form factors, but still productive with access to websites and desktop apps that complete their toolbox of information.  Windows Store app increases employee productivity with features like live tiles which serve up relevant, important information right on user’s Start Screen, along with notifications of critical actions or events.  These apps are easy to use with either touch or mouse and keyboard, helps employees be more productive.</a:t>
            </a:r>
          </a:p>
          <a:p>
            <a:endParaRPr lang="en-US" sz="1200" kern="1200" baseline="0" dirty="0" smtClean="0">
              <a:solidFill>
                <a:schemeClr val="tx1"/>
              </a:solidFill>
              <a:effectLst/>
              <a:latin typeface="Segoe UI Light" pitchFamily="34" charset="0"/>
              <a:ea typeface="+mn-ea"/>
              <a:cs typeface="+mn-cs"/>
            </a:endParaRPr>
          </a:p>
          <a:p>
            <a:r>
              <a:rPr lang="en-US" sz="1200" kern="1200" baseline="0" dirty="0" smtClean="0">
                <a:solidFill>
                  <a:schemeClr val="tx1"/>
                </a:solidFill>
                <a:effectLst/>
                <a:latin typeface="Segoe UI Light" pitchFamily="34" charset="0"/>
                <a:ea typeface="+mn-ea"/>
                <a:cs typeface="+mn-cs"/>
              </a:rPr>
              <a:t>In addition, customers can continue to build websites and desktop apps as ways to interact with employees:</a:t>
            </a:r>
          </a:p>
          <a:p>
            <a:r>
              <a:rPr lang="en-US" sz="1200" kern="1200" baseline="0" dirty="0" smtClean="0">
                <a:solidFill>
                  <a:schemeClr val="tx1"/>
                </a:solidFill>
                <a:effectLst/>
                <a:latin typeface="Segoe UI Light" pitchFamily="34" charset="0"/>
                <a:ea typeface="+mn-ea"/>
                <a:cs typeface="+mn-cs"/>
              </a:rPr>
              <a:t>Websites are still great mediums to deliver information broadly to users across multiple platforms, devices and OS architectures.   With Windows, businesses and ISVs can retain the investments they’ve made over the past many years in developing complex or custom line of business apps as they will continue to run on Windows 8.  Across these three assets, businesses and ISVs have a complete portfolio of Windows solutions that work together.</a:t>
            </a:r>
          </a:p>
          <a:p>
            <a:endParaRPr lang="en-US" sz="1200" kern="1200" baseline="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EB9EA33E-D631-4E42-A16C-AE23367721F8}" type="slidenum">
              <a:rPr lang="en-US" smtClean="0"/>
              <a:t>13</a:t>
            </a:fld>
            <a:endParaRPr lang="en-US"/>
          </a:p>
        </p:txBody>
      </p:sp>
    </p:spTree>
    <p:extLst>
      <p:ext uri="{BB962C8B-B14F-4D97-AF65-F5344CB8AC3E}">
        <p14:creationId xmlns:p14="http://schemas.microsoft.com/office/powerpoint/2010/main" val="1689516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 Id="rId4" Type="http://schemas.openxmlformats.org/officeDocument/2006/relationships/image" Target="../media/image35.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image" Target="../media/image36.jpg"/><Relationship Id="rId1" Type="http://schemas.openxmlformats.org/officeDocument/2006/relationships/slideMaster" Target="../slideMasters/slideMaster7.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42.png"/><Relationship Id="rId14" Type="http://schemas.openxmlformats.org/officeDocument/2006/relationships/image" Target="../media/image4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8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a:prstGeom prst="rect">
            <a:avLst/>
          </a:prstGeo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64933"/>
          </a:xfrm>
          <a:prstGeom prst="rect">
            <a:avLst/>
          </a:prstGeo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4732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997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956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0923"/>
          </a:xfrm>
          <a:prstGeom prst="rect">
            <a:avLst/>
          </a:prstGeo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50"/>
            <a:ext cx="8363938" cy="3886201"/>
          </a:xfrm>
          <a:prstGeom prst="rect">
            <a:avLst/>
          </a:prstGeom>
        </p:spPr>
        <p:txBody>
          <a:bodyPr/>
          <a:lstStyle>
            <a:lvl1pPr marL="213122" indent="-213122">
              <a:buFont typeface="Wingdings" pitchFamily="2" charset="2"/>
              <a:buChar char=""/>
              <a:defRPr sz="3000">
                <a:latin typeface="+mn-lt"/>
              </a:defRPr>
            </a:lvl1pPr>
            <a:lvl2pPr marL="388144" indent="-175022">
              <a:buFont typeface="Wingdings" pitchFamily="2" charset="2"/>
              <a:buChar char=""/>
              <a:defRPr>
                <a:latin typeface="+mn-lt"/>
              </a:defRPr>
            </a:lvl2pPr>
            <a:lvl3pPr marL="556022" indent="-167879">
              <a:buFont typeface="Wingdings" pitchFamily="2" charset="2"/>
              <a:buChar char=""/>
              <a:tabLst/>
              <a:defRPr>
                <a:latin typeface="+mn-lt"/>
              </a:defRPr>
            </a:lvl3pPr>
            <a:lvl4pPr marL="685800" indent="-129779">
              <a:buFont typeface="Wingdings" pitchFamily="2" charset="2"/>
              <a:buChar char=""/>
              <a:defRPr>
                <a:latin typeface="+mn-lt"/>
              </a:defRPr>
            </a:lvl4pPr>
            <a:lvl5pPr marL="815579" indent="-12977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668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040606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922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975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a:prstGeom prst="rect">
            <a:avLst/>
          </a:prstGeo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a:prstGeom prst="rect">
            <a:avLst/>
          </a:prstGeo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a:prstGeom prst="rect">
            <a:avLst/>
          </a:prstGeo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1927532" y="4760804"/>
            <a:ext cx="1098755" cy="138502"/>
          </a:xfrm>
          <a:prstGeom prst="rect">
            <a:avLst/>
          </a:prstGeom>
        </p:spPr>
        <p:txBody>
          <a:bodyPr/>
          <a:lstStyle/>
          <a:p>
            <a:fld id="{6DD3B76A-C5DE-4B9A-BEAE-BBF0DC17AAA8}" type="datetime1">
              <a:rPr lang="en-US" smtClean="0"/>
              <a:t>2/9/2014</a:t>
            </a:fld>
            <a:endParaRPr lang="en-US" dirty="0"/>
          </a:p>
        </p:txBody>
      </p:sp>
      <p:sp>
        <p:nvSpPr>
          <p:cNvPr id="14" name="Footer Placeholder 13"/>
          <p:cNvSpPr>
            <a:spLocks noGrp="1"/>
          </p:cNvSpPr>
          <p:nvPr>
            <p:ph type="ftr" sz="quarter" idx="19"/>
          </p:nvPr>
        </p:nvSpPr>
        <p:spPr>
          <a:xfrm>
            <a:off x="698909" y="4760804"/>
            <a:ext cx="1228623" cy="138503"/>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7451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7798"/>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480171"/>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183349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a:prstGeom prst="rect">
            <a:avLst/>
          </a:prstGeo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18"/>
          </p:nvPr>
        </p:nvSpPr>
        <p:spPr>
          <a:xfrm>
            <a:off x="1927532" y="4760804"/>
            <a:ext cx="1098755" cy="138502"/>
          </a:xfrm>
          <a:prstGeom prst="rect">
            <a:avLst/>
          </a:prstGeom>
        </p:spPr>
        <p:txBody>
          <a:bodyPr/>
          <a:lstStyle/>
          <a:p>
            <a:fld id="{3481A3E1-0744-45AC-A89C-879792E98581}" type="datetime1">
              <a:rPr lang="en-US" smtClean="0"/>
              <a:t>2/9/2014</a:t>
            </a:fld>
            <a:endParaRPr lang="en-US" dirty="0"/>
          </a:p>
        </p:txBody>
      </p:sp>
      <p:sp>
        <p:nvSpPr>
          <p:cNvPr id="30" name="Footer Placeholder 29"/>
          <p:cNvSpPr>
            <a:spLocks noGrp="1"/>
          </p:cNvSpPr>
          <p:nvPr>
            <p:ph type="ftr" sz="quarter" idx="19"/>
          </p:nvPr>
        </p:nvSpPr>
        <p:spPr>
          <a:xfrm>
            <a:off x="698909" y="4760804"/>
            <a:ext cx="1228623" cy="138503"/>
          </a:xfrm>
          <a:prstGeom prst="rect">
            <a:avLst/>
          </a:prstGeom>
        </p:spPr>
        <p:txBody>
          <a:bodyPr/>
          <a:lstStyle/>
          <a:p>
            <a:r>
              <a:rPr lang="en-US" smtClean="0"/>
              <a:t>Microsoft confidential</a:t>
            </a:r>
            <a:endParaRPr lang="en-US" dirty="0"/>
          </a:p>
        </p:txBody>
      </p:sp>
      <p:sp>
        <p:nvSpPr>
          <p:cNvPr id="32" name="Slide Number Placeholder 31"/>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pPr/>
              <a:t>‹#›</a:t>
            </a:fld>
            <a:endParaRPr lang="en-US" dirty="0"/>
          </a:p>
        </p:txBody>
      </p:sp>
      <p:sp>
        <p:nvSpPr>
          <p:cNvPr id="33" name="Title 32"/>
          <p:cNvSpPr>
            <a:spLocks noGrp="1"/>
          </p:cNvSpPr>
          <p:nvPr>
            <p:ph type="title" hasCustomPrompt="1"/>
          </p:nvPr>
        </p:nvSpPr>
        <p:spPr>
          <a:xfrm>
            <a:off x="457200" y="401955"/>
            <a:ext cx="8229600" cy="360548"/>
          </a:xfrm>
          <a:prstGeom prst="rect">
            <a:avLst/>
          </a:prstGeo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a:prstGeom prst="rect">
            <a:avLst/>
          </a:prstGeo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88382" y="4699569"/>
            <a:ext cx="1103802" cy="260971"/>
          </a:xfrm>
          <a:prstGeom prst="rect">
            <a:avLst/>
          </a:prstGeom>
        </p:spPr>
      </p:pic>
    </p:spTree>
    <p:extLst>
      <p:ext uri="{BB962C8B-B14F-4D97-AF65-F5344CB8AC3E}">
        <p14:creationId xmlns:p14="http://schemas.microsoft.com/office/powerpoint/2010/main" val="3270363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3974410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a:prstGeom prst="rect">
            <a:avLst/>
          </a:prstGeo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Date Placeholder 11"/>
          <p:cNvSpPr>
            <a:spLocks noGrp="1"/>
          </p:cNvSpPr>
          <p:nvPr>
            <p:ph type="dt" sz="half" idx="18"/>
          </p:nvPr>
        </p:nvSpPr>
        <p:spPr>
          <a:xfrm>
            <a:off x="1927532" y="4760804"/>
            <a:ext cx="1098755" cy="138502"/>
          </a:xfrm>
          <a:prstGeom prst="rect">
            <a:avLst/>
          </a:prstGeom>
        </p:spPr>
        <p:txBody>
          <a:bodyPr/>
          <a:lstStyle/>
          <a:p>
            <a:fld id="{EA11D8F8-949A-4CAC-AC7F-13C501155253}" type="datetime1">
              <a:rPr lang="en-US" smtClean="0"/>
              <a:t>2/9/2014</a:t>
            </a:fld>
            <a:endParaRPr lang="en-US" dirty="0"/>
          </a:p>
        </p:txBody>
      </p:sp>
      <p:sp>
        <p:nvSpPr>
          <p:cNvPr id="17" name="Footer Placeholder 16"/>
          <p:cNvSpPr>
            <a:spLocks noGrp="1"/>
          </p:cNvSpPr>
          <p:nvPr>
            <p:ph type="ftr" sz="quarter" idx="19"/>
          </p:nvPr>
        </p:nvSpPr>
        <p:spPr>
          <a:xfrm>
            <a:off x="698909" y="4760804"/>
            <a:ext cx="1228623" cy="138503"/>
          </a:xfrm>
          <a:prstGeom prst="rect">
            <a:avLst/>
          </a:prstGeom>
        </p:spPr>
        <p:txBody>
          <a:bodyPr/>
          <a:lstStyle/>
          <a:p>
            <a:r>
              <a:rPr lang="en-US" smtClean="0"/>
              <a:t>Microsoft confidential</a:t>
            </a:r>
            <a:endParaRPr lang="en-US" dirty="0"/>
          </a:p>
        </p:txBody>
      </p:sp>
      <p:sp>
        <p:nvSpPr>
          <p:cNvPr id="18" name="Slide Number Placeholder 17"/>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a:prstGeom prst="rect">
            <a:avLst/>
          </a:prstGeo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a:prstGeom prst="rect">
            <a:avLst/>
          </a:prstGeo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0075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35" tIns="80651" rIns="107535" bIns="80651">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35" tIns="67211" rIns="107535" bIns="67211"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343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2908933"/>
            <a:ext cx="6723140" cy="1344245"/>
          </a:xfrm>
          <a:noFill/>
        </p:spPr>
        <p:txBody>
          <a:bodyPr lIns="107535" tIns="80651" rIns="107535" bIns="80651">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37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5"/>
            <a:ext cx="5379716" cy="1342493"/>
          </a:xfrm>
        </p:spPr>
        <p:txBody>
          <a:bodyPr tIns="80651" bIns="80651">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60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5"/>
            <a:ext cx="4707398" cy="1342493"/>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1205613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1"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5"/>
            <a:ext cx="5379716" cy="1342493"/>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9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2"/>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3638953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2"/>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2"/>
            <a:ext cx="4707398" cy="1344829"/>
          </a:xfrm>
          <a:noFill/>
        </p:spPr>
        <p:txBody>
          <a:bodyPr vert="horz" wrap="square" lIns="107535" tIns="67211" rIns="107535" bIns="67211"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52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35" tIns="67211" rIns="107535" bIns="67211"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2" y="2906789"/>
            <a:ext cx="5378549" cy="1345996"/>
          </a:xfrm>
          <a:noFill/>
        </p:spPr>
        <p:txBody>
          <a:bodyPr lIns="107535" tIns="80651" rIns="107535" bIns="80651">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60"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1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2907960"/>
            <a:ext cx="7395505" cy="1345411"/>
          </a:xfrm>
          <a:noFill/>
        </p:spPr>
        <p:txBody>
          <a:bodyPr lIns="134419" tIns="107535" rIns="134419" bIns="107535">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91594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2556894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53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4284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9744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8063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2519738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7353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336095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8290299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348017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02793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3504586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9372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91078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66405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2925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4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1914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6755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77"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2"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2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9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713"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666543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4"/>
            <a:ext cx="8740142" cy="1816227"/>
          </a:xfrm>
          <a:prstGeom prst="rect">
            <a:avLst/>
          </a:prstGeom>
        </p:spPr>
        <p:txBody>
          <a:bodyPr/>
          <a:lstStyle>
            <a:lvl1pPr marL="213531" indent="-213531">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59" indent="-20652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0" indent="-213531">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14" indent="-168023">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37" indent="-168023">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8"/>
            <a:ext cx="9144001" cy="464344"/>
          </a:xfrm>
          <a:prstGeom prst="rect">
            <a:avLst/>
          </a:prstGeom>
          <a:solidFill>
            <a:srgbClr val="FFFF99"/>
          </a:solidFill>
        </p:spPr>
        <p:txBody>
          <a:bodyPr wrap="square" lIns="114263" tIns="57132" rIns="114263" bIns="57132"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2155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52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891883"/>
            <a:ext cx="8740142" cy="1539023"/>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sz="1471"/>
            </a:lvl3pPr>
            <a:lvl4pPr marL="336145" indent="0">
              <a:buNone/>
              <a:defRPr sz="1324"/>
            </a:lvl4pPr>
            <a:lvl5pPr marL="504218" indent="0">
              <a:buNone/>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18364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66595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22640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86566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53629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70495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22566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97832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37106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46850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8245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2/9/2014</a:t>
            </a:fld>
            <a:endParaRPr 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40786595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0109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4111505"/>
            <a:ext cx="4863589" cy="644023"/>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20253434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26464"/>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98556535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0"/>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94521442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58"/>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2540846"/>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0"/>
            <a:ext cx="8362080"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77239870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616040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5654764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4726911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1"/>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6790359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14597569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0923"/>
          </a:xfrm>
          <a:prstGeom prst="rect">
            <a:avLst/>
          </a:prstGeom>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25790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6142469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87480346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0589994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486613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53064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297751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40985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10480335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1529015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8872704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3" name="Rectangle 2"/>
          <p:cNvSpPr/>
          <p:nvPr/>
        </p:nvSpPr>
        <p:spPr bwMode="hidden">
          <a:xfrm flipV="1">
            <a:off x="1" y="0"/>
            <a:ext cx="9144000" cy="866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a:xfrm>
            <a:off x="389436" y="171451"/>
            <a:ext cx="8363938" cy="560923"/>
          </a:xfrm>
          <a:prstGeom prst="rect">
            <a:avLst/>
          </a:prstGeom>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085850"/>
            <a:ext cx="8366320" cy="3886200"/>
          </a:xfrm>
          <a:prstGeom prst="rect">
            <a:avLst/>
          </a:prstGeo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798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4825388"/>
            <a:ext cx="897513" cy="103584"/>
          </a:xfrm>
          <a:prstGeom prst="rect">
            <a:avLst/>
          </a:prstGeom>
        </p:spPr>
      </p:pic>
      <p:sp>
        <p:nvSpPr>
          <p:cNvPr id="5" name="Rectangle 4"/>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6208"/>
            <a:ext cx="634666" cy="626024"/>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6207"/>
            <a:ext cx="1249882" cy="626024"/>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6207"/>
            <a:ext cx="1249882" cy="626024"/>
          </a:xfrm>
          <a:prstGeom prst="rect">
            <a:avLst/>
          </a:prstGeom>
        </p:spPr>
      </p:pic>
    </p:spTree>
    <p:extLst>
      <p:ext uri="{BB962C8B-B14F-4D97-AF65-F5344CB8AC3E}">
        <p14:creationId xmlns:p14="http://schemas.microsoft.com/office/powerpoint/2010/main" val="74553948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48"/>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09" y="4572372"/>
            <a:ext cx="739442" cy="571129"/>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74700" y="2230292"/>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3499985"/>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1" y="4683818"/>
            <a:ext cx="1467261" cy="348235"/>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3414335"/>
            <a:ext cx="2004218" cy="827933"/>
          </a:xfrm>
          <a:prstGeom prst="rect">
            <a:avLst/>
          </a:prstGeom>
        </p:spPr>
      </p:pic>
      <p:sp>
        <p:nvSpPr>
          <p:cNvPr id="17" name="TextBox 16"/>
          <p:cNvSpPr txBox="1"/>
          <p:nvPr userDrawn="1"/>
        </p:nvSpPr>
        <p:spPr>
          <a:xfrm>
            <a:off x="1841311" y="473696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3347281"/>
            <a:ext cx="835699" cy="988271"/>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146711"/>
            <a:ext cx="789307" cy="904359"/>
          </a:xfrm>
          <a:prstGeom prst="rect">
            <a:avLst/>
          </a:prstGeom>
        </p:spPr>
      </p:pic>
    </p:spTree>
    <p:extLst>
      <p:ext uri="{BB962C8B-B14F-4D97-AF65-F5344CB8AC3E}">
        <p14:creationId xmlns:p14="http://schemas.microsoft.com/office/powerpoint/2010/main" val="332510775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p:nvSpPr>
        <p:spPr bwMode="auto">
          <a:xfrm>
            <a:off x="7387907" y="-120405"/>
            <a:ext cx="1371957" cy="13716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p:nvSpPr>
        <p:spPr bwMode="auto">
          <a:xfrm>
            <a:off x="6948700" y="973932"/>
            <a:ext cx="878416" cy="878187"/>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p:nvSpPr>
        <p:spPr bwMode="auto">
          <a:xfrm>
            <a:off x="6948700" y="-120405"/>
            <a:ext cx="656429" cy="65625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p:nvSpPr>
        <p:spPr bwMode="auto">
          <a:xfrm>
            <a:off x="6165936" y="1067295"/>
            <a:ext cx="499204" cy="499074"/>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p:nvSpPr>
        <p:spPr bwMode="auto">
          <a:xfrm>
            <a:off x="6948700" y="4315167"/>
            <a:ext cx="878416" cy="878187"/>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p:nvSpPr>
        <p:spPr bwMode="auto">
          <a:xfrm>
            <a:off x="7897923" y="3811063"/>
            <a:ext cx="580586" cy="580434"/>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p:nvSpPr>
        <p:spPr bwMode="auto">
          <a:xfrm>
            <a:off x="8414552" y="4207718"/>
            <a:ext cx="237596" cy="237534"/>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p:nvSpPr>
        <p:spPr bwMode="auto">
          <a:xfrm>
            <a:off x="7969238" y="4754260"/>
            <a:ext cx="1771426" cy="1770965"/>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p:nvSpPr>
        <p:spPr bwMode="auto">
          <a:xfrm>
            <a:off x="511594" y="331582"/>
            <a:ext cx="941926" cy="94168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p:nvSpPr>
        <p:spPr bwMode="auto">
          <a:xfrm>
            <a:off x="1400196" y="-120405"/>
            <a:ext cx="384993" cy="384893"/>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p:nvSpPr>
        <p:spPr bwMode="auto">
          <a:xfrm>
            <a:off x="8814694" y="925813"/>
            <a:ext cx="183404" cy="183356"/>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p:nvSpPr>
        <p:spPr bwMode="auto">
          <a:xfrm>
            <a:off x="4369554" y="1438816"/>
            <a:ext cx="656429" cy="656258"/>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p:nvSpPr>
        <p:spPr bwMode="auto">
          <a:xfrm>
            <a:off x="3731061" y="4057711"/>
            <a:ext cx="452671" cy="452553"/>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p:nvSpPr>
        <p:spPr bwMode="auto">
          <a:xfrm>
            <a:off x="4223174" y="3511406"/>
            <a:ext cx="772782" cy="77258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730044" y="3257551"/>
            <a:ext cx="7680340" cy="346249"/>
          </a:xfrm>
          <a:prstGeom prst="rect">
            <a:avLst/>
          </a:prstGeom>
        </p:spPr>
        <p:txBody>
          <a:bodyPr>
            <a:noAutofit/>
          </a:bodyPr>
          <a:lstStyle>
            <a:lvl1pPr marL="0" indent="0" algn="l">
              <a:lnSpc>
                <a:spcPct val="90000"/>
              </a:lnSpc>
              <a:spcBef>
                <a:spcPts val="0"/>
              </a:spcBef>
              <a:buNone/>
              <a:defRPr lang="en-US" sz="2700" kern="1200" spc="-53" baseline="0" dirty="0">
                <a:gradFill>
                  <a:gsLst>
                    <a:gs pos="2083">
                      <a:schemeClr val="tx1"/>
                    </a:gs>
                    <a:gs pos="99000">
                      <a:schemeClr val="tx1"/>
                    </a:gs>
                  </a:gsLst>
                  <a:lin ang="5400000" scaled="0"/>
                </a:gra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2425" y="2054759"/>
            <a:ext cx="7683914" cy="1033983"/>
          </a:xfrm>
          <a:prstGeom prst="rect">
            <a:avLst/>
          </a:prstGeo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29448" y="1085850"/>
            <a:ext cx="7680341" cy="685572"/>
          </a:xfrm>
          <a:prstGeom prst="rect">
            <a:avLst/>
          </a:prstGeom>
        </p:spPr>
        <p:txBody>
          <a:bodyPr wrap="square" anchor="ctr">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91104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jpe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5.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theme" Target="../theme/theme7.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userDrawn="1"/>
        </p:nvSpPr>
        <p:spPr>
          <a:xfrm>
            <a:off x="465827" y="566953"/>
            <a:ext cx="8212346" cy="830972"/>
          </a:xfrm>
          <a:prstGeom prst="rect">
            <a:avLst/>
          </a:prstGeom>
          <a:noFill/>
        </p:spPr>
        <p:txBody>
          <a:bodyPr wrap="square" lIns="91416" tIns="45708" rIns="91416" bIns="45708" rtlCol="0">
            <a:spAutoFit/>
          </a:bodyPr>
          <a:lstStyle/>
          <a:p>
            <a:pPr algn="ctr"/>
            <a:r>
              <a:rPr lang="en-US" sz="4800" dirty="0" smtClean="0">
                <a:solidFill>
                  <a:schemeClr val="bg1"/>
                </a:solidFill>
                <a:latin typeface="Segoe UI Light" panose="020B0502040204020203" pitchFamily="34" charset="0"/>
                <a:cs typeface="Segoe UI Light" panose="020B0502040204020203" pitchFamily="34" charset="0"/>
              </a:rPr>
              <a:t>Build For Multiple Devices</a:t>
            </a:r>
            <a:endParaRPr lang="en-US" sz="4800" kern="1200" dirty="0">
              <a:solidFill>
                <a:schemeClr val="bg1"/>
              </a:solidFill>
              <a:latin typeface="Segoe UI Light" panose="020B0502040204020203" pitchFamily="34" charset="0"/>
              <a:ea typeface="+mn-ea"/>
              <a:cs typeface="Segoe UI Light" panose="020B0502040204020203" pitchFamily="34" charset="0"/>
            </a:endParaRPr>
          </a:p>
        </p:txBody>
      </p:sp>
      <p:sp>
        <p:nvSpPr>
          <p:cNvPr id="9" name="TextBox 8"/>
          <p:cNvSpPr txBox="1"/>
          <p:nvPr userDrawn="1"/>
        </p:nvSpPr>
        <p:spPr>
          <a:xfrm>
            <a:off x="465827" y="2160901"/>
            <a:ext cx="8212346" cy="307351"/>
          </a:xfrm>
          <a:prstGeom prst="rect">
            <a:avLst/>
          </a:prstGeom>
          <a:noFill/>
        </p:spPr>
        <p:txBody>
          <a:bodyPr wrap="square" lIns="91416" tIns="45708" rIns="91416" bIns="45708" rtlCol="0">
            <a:spAutoFit/>
          </a:bodyPr>
          <a:lstStyle/>
          <a:p>
            <a:pPr algn="ctr"/>
            <a:r>
              <a:rPr lang="en-US" sz="1400" dirty="0" smtClean="0">
                <a:solidFill>
                  <a:srgbClr val="40738A"/>
                </a:solidFill>
                <a:latin typeface="Segoe UI" pitchFamily="34" charset="0"/>
                <a:ea typeface="Segoe UI" pitchFamily="34" charset="0"/>
                <a:cs typeface="Segoe UI" pitchFamily="34" charset="0"/>
              </a:rPr>
              <a:t>Presenter Name</a:t>
            </a:r>
            <a:endParaRPr lang="en-US" sz="1400" dirty="0">
              <a:solidFill>
                <a:srgbClr val="40738A"/>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5338964"/>
      </p:ext>
    </p:extLst>
  </p:cSld>
  <p:clrMap bg1="lt1" tx1="dk1" bg2="lt2" tx2="dk2" accent1="accent1" accent2="accent2" accent3="accent3" accent4="accent4" accent5="accent5" accent6="accent6" hlink="hlink" folHlink="folHlink"/>
  <p:sldLayoutIdLst>
    <p:sldLayoutId id="2147483649" r:id="rId1"/>
    <p:sldLayoutId id="2147483746" r:id="rId2"/>
    <p:sldLayoutId id="2147483747" r:id="rId3"/>
    <p:sldLayoutId id="2147483748" r:id="rId4"/>
    <p:sldLayoutId id="2147483749" r:id="rId5"/>
    <p:sldLayoutId id="2147483750" r:id="rId6"/>
    <p:sldLayoutId id="2147483752" r:id="rId7"/>
    <p:sldLayoutId id="2147483753" r:id="rId8"/>
    <p:sldLayoutId id="2147483755" r:id="rId9"/>
    <p:sldLayoutId id="2147483765" r:id="rId10"/>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98D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22430"/>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2728629"/>
      </p:ext>
    </p:extLst>
  </p:cSld>
  <p:clrMap bg1="lt1" tx1="dk1" bg2="lt2" tx2="dk2" accent1="accent1" accent2="accent2" accent3="accent3" accent4="accent4" accent5="accent5" accent6="accent6" hlink="hlink" folHlink="folHlink"/>
  <p:sldLayoutIdLst>
    <p:sldLayoutId id="2147483655" r:id="rId1"/>
    <p:sldLayoutId id="2147483757" r:id="rId2"/>
    <p:sldLayoutId id="2147483762" r:id="rId3"/>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75AEC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195717"/>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14978098"/>
      </p:ext>
    </p:extLst>
  </p:cSld>
  <p:clrMap bg1="lt1" tx1="dk1" bg2="lt2" tx2="dk2" accent1="accent1" accent2="accent2" accent3="accent3" accent4="accent4" accent5="accent5" accent6="accent6" hlink="hlink" folHlink="folHlink"/>
  <p:sldLayoutIdLst>
    <p:sldLayoutId id="2147483657" r:id="rId1"/>
    <p:sldLayoutId id="2147483758" r:id="rId2"/>
    <p:sldLayoutId id="2147483759" r:id="rId3"/>
    <p:sldLayoutId id="2147483760" r:id="rId4"/>
    <p:sldLayoutId id="2147483761" r:id="rId5"/>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07535" tIns="67211" rIns="107535" bIns="67211"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891885"/>
            <a:ext cx="8740140" cy="1539023"/>
          </a:xfrm>
          <a:prstGeom prst="rect">
            <a:avLst/>
          </a:prstGeom>
        </p:spPr>
        <p:txBody>
          <a:bodyPr vert="horz" wrap="square" lIns="107535" tIns="67211" rIns="107535" bIns="67211"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303439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751" r:id="rId29"/>
  </p:sldLayoutIdLst>
  <p:transition>
    <p:fade/>
  </p:transition>
  <p:timing>
    <p:tnLst>
      <p:par>
        <p:cTn id="1" dur="indefinite" restart="never" nodeType="tmRoot"/>
      </p:par>
    </p:tnLst>
  </p:timing>
  <p:txStyles>
    <p:titleStyle>
      <a:lvl1pPr algn="l" defTabSz="685576"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5" marR="0" indent="-252035" algn="l" defTabSz="685576"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394" marR="0" indent="-177358" algn="l" defTabSz="68557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j-lt"/>
          <a:ea typeface="+mn-ea"/>
          <a:cs typeface="+mn-cs"/>
        </a:defRPr>
      </a:lvl2pPr>
      <a:lvl3pPr marL="588084"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j-lt"/>
          <a:ea typeface="+mn-ea"/>
          <a:cs typeface="+mn-cs"/>
        </a:defRPr>
      </a:lvl3pPr>
      <a:lvl4pPr marL="756106"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j-lt"/>
          <a:ea typeface="+mn-ea"/>
          <a:cs typeface="+mn-cs"/>
        </a:defRPr>
      </a:lvl4pPr>
      <a:lvl5pPr marL="924131"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j-lt"/>
          <a:ea typeface="+mn-ea"/>
          <a:cs typeface="+mn-cs"/>
        </a:defRPr>
      </a:lvl5pPr>
      <a:lvl6pPr marL="188533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2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12"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01"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76" rtl="0" eaLnBrk="1" latinLnBrk="0" hangingPunct="1">
        <a:defRPr sz="1300" kern="1200">
          <a:solidFill>
            <a:schemeClr val="tx1"/>
          </a:solidFill>
          <a:latin typeface="+mn-lt"/>
          <a:ea typeface="+mn-ea"/>
          <a:cs typeface="+mn-cs"/>
        </a:defRPr>
      </a:lvl1pPr>
      <a:lvl2pPr marL="342788" algn="l" defTabSz="685576" rtl="0" eaLnBrk="1" latinLnBrk="0" hangingPunct="1">
        <a:defRPr sz="1300" kern="1200">
          <a:solidFill>
            <a:schemeClr val="tx1"/>
          </a:solidFill>
          <a:latin typeface="+mn-lt"/>
          <a:ea typeface="+mn-ea"/>
          <a:cs typeface="+mn-cs"/>
        </a:defRPr>
      </a:lvl2pPr>
      <a:lvl3pPr marL="685576" algn="l" defTabSz="685576" rtl="0" eaLnBrk="1" latinLnBrk="0" hangingPunct="1">
        <a:defRPr sz="1300" kern="1200">
          <a:solidFill>
            <a:schemeClr val="tx1"/>
          </a:solidFill>
          <a:latin typeface="+mn-lt"/>
          <a:ea typeface="+mn-ea"/>
          <a:cs typeface="+mn-cs"/>
        </a:defRPr>
      </a:lvl3pPr>
      <a:lvl4pPr marL="1028365" algn="l" defTabSz="685576" rtl="0" eaLnBrk="1" latinLnBrk="0" hangingPunct="1">
        <a:defRPr sz="1300" kern="1200">
          <a:solidFill>
            <a:schemeClr val="tx1"/>
          </a:solidFill>
          <a:latin typeface="+mn-lt"/>
          <a:ea typeface="+mn-ea"/>
          <a:cs typeface="+mn-cs"/>
        </a:defRPr>
      </a:lvl4pPr>
      <a:lvl5pPr marL="1371152" algn="l" defTabSz="685576" rtl="0" eaLnBrk="1" latinLnBrk="0" hangingPunct="1">
        <a:defRPr sz="1300" kern="1200">
          <a:solidFill>
            <a:schemeClr val="tx1"/>
          </a:solidFill>
          <a:latin typeface="+mn-lt"/>
          <a:ea typeface="+mn-ea"/>
          <a:cs typeface="+mn-cs"/>
        </a:defRPr>
      </a:lvl5pPr>
      <a:lvl6pPr marL="1713942" algn="l" defTabSz="685576" rtl="0" eaLnBrk="1" latinLnBrk="0" hangingPunct="1">
        <a:defRPr sz="1300" kern="1200">
          <a:solidFill>
            <a:schemeClr val="tx1"/>
          </a:solidFill>
          <a:latin typeface="+mn-lt"/>
          <a:ea typeface="+mn-ea"/>
          <a:cs typeface="+mn-cs"/>
        </a:defRPr>
      </a:lvl6pPr>
      <a:lvl7pPr marL="2056729" algn="l" defTabSz="685576" rtl="0" eaLnBrk="1" latinLnBrk="0" hangingPunct="1">
        <a:defRPr sz="1300" kern="1200">
          <a:solidFill>
            <a:schemeClr val="tx1"/>
          </a:solidFill>
          <a:latin typeface="+mn-lt"/>
          <a:ea typeface="+mn-ea"/>
          <a:cs typeface="+mn-cs"/>
        </a:defRPr>
      </a:lvl7pPr>
      <a:lvl8pPr marL="2399518" algn="l" defTabSz="685576" rtl="0" eaLnBrk="1" latinLnBrk="0" hangingPunct="1">
        <a:defRPr sz="1300" kern="1200">
          <a:solidFill>
            <a:schemeClr val="tx1"/>
          </a:solidFill>
          <a:latin typeface="+mn-lt"/>
          <a:ea typeface="+mn-ea"/>
          <a:cs typeface="+mn-cs"/>
        </a:defRPr>
      </a:lvl8pPr>
      <a:lvl9pPr marL="2742306" algn="l" defTabSz="685576"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02979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6.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image" Target="../media/image57.png"/><Relationship Id="rId1" Type="http://schemas.openxmlformats.org/officeDocument/2006/relationships/slideLayout" Target="../slideLayouts/slideLayout3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49.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3659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projections</a:t>
            </a:r>
            <a:endParaRPr lang="en-US" dirty="0"/>
          </a:p>
        </p:txBody>
      </p:sp>
      <p:sp>
        <p:nvSpPr>
          <p:cNvPr id="34" name="Rectangle 33"/>
          <p:cNvSpPr/>
          <p:nvPr/>
        </p:nvSpPr>
        <p:spPr>
          <a:xfrm>
            <a:off x="390526" y="1250854"/>
            <a:ext cx="2704773" cy="3330668"/>
          </a:xfrm>
          <a:prstGeom prst="rect">
            <a:avLst/>
          </a:prstGeom>
          <a:solidFill>
            <a:schemeClr val="bg2"/>
          </a:solidFill>
          <a:ln>
            <a:noFill/>
          </a:ln>
        </p:spPr>
        <p:style>
          <a:lnRef idx="3">
            <a:schemeClr val="lt1"/>
          </a:lnRef>
          <a:fillRef idx="1">
            <a:schemeClr val="accent6"/>
          </a:fillRef>
          <a:effectRef idx="1">
            <a:schemeClr val="accent6"/>
          </a:effectRef>
          <a:fontRef idx="minor">
            <a:schemeClr val="lt1"/>
          </a:fontRef>
        </p:style>
        <p:txBody>
          <a:bodyPr lIns="91294" tIns="45647" rIns="91294" bIns="45647" rtlCol="0" anchor="ctr"/>
          <a:lstStyle/>
          <a:p>
            <a:pPr algn="ctr"/>
            <a:r>
              <a:rPr lang="en-US" sz="2100" b="1" dirty="0">
                <a:solidFill>
                  <a:srgbClr val="FFFFFF">
                    <a:alpha val="99000"/>
                  </a:srgbClr>
                </a:solidFill>
              </a:rPr>
              <a:t>Windows</a:t>
            </a:r>
          </a:p>
          <a:p>
            <a:pPr algn="ctr"/>
            <a:r>
              <a:rPr lang="en-US" sz="2100" b="1" dirty="0">
                <a:solidFill>
                  <a:srgbClr val="FFFFFF">
                    <a:alpha val="99000"/>
                  </a:srgbClr>
                </a:solidFill>
              </a:rPr>
              <a:t>Runtime </a:t>
            </a:r>
          </a:p>
          <a:p>
            <a:pPr algn="ctr"/>
            <a:r>
              <a:rPr lang="en-US" sz="2100" b="1" dirty="0">
                <a:solidFill>
                  <a:srgbClr val="FFFFFF">
                    <a:alpha val="99000"/>
                  </a:srgbClr>
                </a:solidFill>
              </a:rPr>
              <a:t>Object</a:t>
            </a:r>
          </a:p>
          <a:p>
            <a:pPr algn="ctr"/>
            <a:r>
              <a:rPr lang="en-US" sz="2100" b="1" dirty="0">
                <a:solidFill>
                  <a:srgbClr val="FFFFFF">
                    <a:alpha val="99000"/>
                  </a:srgbClr>
                </a:solidFill>
              </a:rPr>
              <a:t>(or Component)</a:t>
            </a:r>
            <a:br>
              <a:rPr lang="en-US" sz="2100" b="1" dirty="0">
                <a:solidFill>
                  <a:srgbClr val="FFFFFF">
                    <a:alpha val="99000"/>
                  </a:srgbClr>
                </a:solidFill>
              </a:rPr>
            </a:br>
            <a:endParaRPr lang="en-US" sz="2100" b="1" dirty="0">
              <a:solidFill>
                <a:srgbClr val="FFFFFF">
                  <a:alpha val="99000"/>
                </a:srgbClr>
              </a:solidFill>
            </a:endParaRPr>
          </a:p>
          <a:p>
            <a:pPr algn="ctr"/>
            <a:r>
              <a:rPr lang="en-US" sz="2100" b="1" dirty="0">
                <a:solidFill>
                  <a:srgbClr val="FFFFFF">
                    <a:alpha val="99000"/>
                  </a:srgbClr>
                </a:solidFill>
              </a:rPr>
              <a:t>Written</a:t>
            </a:r>
          </a:p>
          <a:p>
            <a:pPr algn="ctr"/>
            <a:r>
              <a:rPr lang="en-US" sz="2100" b="1" dirty="0">
                <a:solidFill>
                  <a:srgbClr val="FFFFFF">
                    <a:alpha val="99000"/>
                  </a:srgbClr>
                </a:solidFill>
              </a:rPr>
              <a:t>in C++, C#, VB</a:t>
            </a:r>
          </a:p>
        </p:txBody>
      </p:sp>
      <p:sp>
        <p:nvSpPr>
          <p:cNvPr id="58" name="Rectangle 57"/>
          <p:cNvSpPr/>
          <p:nvPr/>
        </p:nvSpPr>
        <p:spPr>
          <a:xfrm>
            <a:off x="3572203" y="4144541"/>
            <a:ext cx="1746401" cy="708894"/>
          </a:xfrm>
          <a:prstGeom prst="rect">
            <a:avLst/>
          </a:prstGeom>
          <a:solidFill>
            <a:srgbClr val="7FBA00"/>
          </a:solidFill>
          <a:ln>
            <a:noFill/>
            <a:prstDash val="dash"/>
          </a:ln>
        </p:spPr>
        <p:style>
          <a:lnRef idx="3">
            <a:schemeClr val="lt1"/>
          </a:lnRef>
          <a:fillRef idx="1">
            <a:schemeClr val="accent3"/>
          </a:fillRef>
          <a:effectRef idx="1">
            <a:schemeClr val="accent3"/>
          </a:effectRef>
          <a:fontRef idx="minor">
            <a:schemeClr val="lt1"/>
          </a:fontRef>
        </p:style>
        <p:txBody>
          <a:bodyPr lIns="91294" tIns="45647" rIns="91294" bIns="45647" rtlCol="0" anchor="ctr"/>
          <a:lstStyle/>
          <a:p>
            <a:pPr algn="ctr"/>
            <a:r>
              <a:rPr lang="en-US" sz="1500" b="1" dirty="0">
                <a:solidFill>
                  <a:srgbClr val="FFFFFF">
                    <a:alpha val="99000"/>
                  </a:srgbClr>
                </a:solidFill>
              </a:rPr>
              <a:t>Windows Metadata</a:t>
            </a:r>
            <a:endParaRPr lang="en-US" sz="1500" dirty="0">
              <a:solidFill>
                <a:srgbClr val="FFFFFF">
                  <a:alpha val="99000"/>
                </a:srgbClr>
              </a:solidFill>
            </a:endParaRPr>
          </a:p>
        </p:txBody>
      </p:sp>
      <p:sp>
        <p:nvSpPr>
          <p:cNvPr id="24" name="Rectangle 23"/>
          <p:cNvSpPr/>
          <p:nvPr/>
        </p:nvSpPr>
        <p:spPr>
          <a:xfrm>
            <a:off x="5549993" y="1243788"/>
            <a:ext cx="3199912" cy="1026765"/>
          </a:xfrm>
          <a:prstGeom prst="rect">
            <a:avLst/>
          </a:prstGeom>
          <a:ln/>
        </p:spPr>
        <p:style>
          <a:lnRef idx="3">
            <a:schemeClr val="lt1"/>
          </a:lnRef>
          <a:fillRef idx="1">
            <a:schemeClr val="accent1"/>
          </a:fillRef>
          <a:effectRef idx="1">
            <a:schemeClr val="accent1"/>
          </a:effectRef>
          <a:fontRef idx="minor">
            <a:schemeClr val="lt1"/>
          </a:fontRef>
        </p:style>
        <p:txBody>
          <a:bodyPr lIns="91294" tIns="45647" rIns="91294" bIns="45647" rtlCol="0" anchor="t" anchorCtr="0"/>
          <a:lstStyle/>
          <a:p>
            <a:pPr algn="ctr"/>
            <a:r>
              <a:rPr lang="en-US" sz="1500" dirty="0">
                <a:solidFill>
                  <a:srgbClr val="FFFFFF">
                    <a:alpha val="99000"/>
                  </a:srgbClr>
                </a:solidFill>
              </a:rPr>
              <a:t>C++ App</a:t>
            </a:r>
          </a:p>
        </p:txBody>
      </p:sp>
      <p:sp>
        <p:nvSpPr>
          <p:cNvPr id="25" name="Rectangle 24"/>
          <p:cNvSpPr/>
          <p:nvPr/>
        </p:nvSpPr>
        <p:spPr>
          <a:xfrm>
            <a:off x="5549993" y="1250855"/>
            <a:ext cx="500745" cy="1019699"/>
          </a:xfrm>
          <a:prstGeom prst="rect">
            <a:avLst/>
          </a:prstGeom>
          <a:solidFill>
            <a:schemeClr val="tx1">
              <a:lumMod val="60000"/>
              <a:lumOff val="40000"/>
            </a:schemeClr>
          </a:solidFill>
          <a:ln>
            <a:noFill/>
          </a:ln>
          <a:effectLst/>
        </p:spPr>
        <p:style>
          <a:lnRef idx="3">
            <a:schemeClr val="lt1"/>
          </a:lnRef>
          <a:fillRef idx="1">
            <a:schemeClr val="dk1"/>
          </a:fillRef>
          <a:effectRef idx="1">
            <a:schemeClr val="dk1"/>
          </a:effectRef>
          <a:fontRef idx="minor">
            <a:schemeClr val="lt1"/>
          </a:fontRef>
        </p:style>
        <p:txBody>
          <a:bodyPr vert="vert" lIns="91294" tIns="45647" rIns="91294" bIns="45647" rtlCol="0" anchor="ctr"/>
          <a:lstStyle/>
          <a:p>
            <a:pPr algn="ctr"/>
            <a:r>
              <a:rPr lang="en-US" sz="1500" b="1" dirty="0">
                <a:solidFill>
                  <a:srgbClr val="FFFFFF">
                    <a:alpha val="99000"/>
                  </a:srgbClr>
                </a:solidFill>
              </a:rPr>
              <a:t>Projection</a:t>
            </a:r>
          </a:p>
        </p:txBody>
      </p:sp>
      <p:sp>
        <p:nvSpPr>
          <p:cNvPr id="30" name="Rectangle 29"/>
          <p:cNvSpPr/>
          <p:nvPr/>
        </p:nvSpPr>
        <p:spPr>
          <a:xfrm>
            <a:off x="5549994" y="2413692"/>
            <a:ext cx="1132115" cy="1026765"/>
          </a:xfrm>
          <a:prstGeom prst="rect">
            <a:avLst/>
          </a:prstGeom>
          <a:ln/>
        </p:spPr>
        <p:style>
          <a:lnRef idx="3">
            <a:schemeClr val="lt1"/>
          </a:lnRef>
          <a:fillRef idx="1">
            <a:schemeClr val="accent1"/>
          </a:fillRef>
          <a:effectRef idx="1">
            <a:schemeClr val="accent1"/>
          </a:effectRef>
          <a:fontRef idx="minor">
            <a:schemeClr val="lt1"/>
          </a:fontRef>
        </p:style>
        <p:txBody>
          <a:bodyPr vert="vert" lIns="91294" tIns="45647" rIns="91294" bIns="45647" rtlCol="0" anchor="t" anchorCtr="0"/>
          <a:lstStyle/>
          <a:p>
            <a:pPr algn="ctr"/>
            <a:r>
              <a:rPr lang="en-US" sz="1500" dirty="0">
                <a:solidFill>
                  <a:srgbClr val="FFFFFF">
                    <a:alpha val="99000"/>
                  </a:srgbClr>
                </a:solidFill>
              </a:rPr>
              <a:t>CLR</a:t>
            </a:r>
          </a:p>
        </p:txBody>
      </p:sp>
      <p:sp>
        <p:nvSpPr>
          <p:cNvPr id="26" name="Rectangle 25"/>
          <p:cNvSpPr/>
          <p:nvPr/>
        </p:nvSpPr>
        <p:spPr>
          <a:xfrm>
            <a:off x="6845395" y="2406626"/>
            <a:ext cx="1904510" cy="1026765"/>
          </a:xfrm>
          <a:prstGeom prst="rect">
            <a:avLst/>
          </a:prstGeom>
          <a:ln/>
        </p:spPr>
        <p:style>
          <a:lnRef idx="3">
            <a:schemeClr val="lt1"/>
          </a:lnRef>
          <a:fillRef idx="1">
            <a:schemeClr val="accent1"/>
          </a:fillRef>
          <a:effectRef idx="1">
            <a:schemeClr val="accent1"/>
          </a:effectRef>
          <a:fontRef idx="minor">
            <a:schemeClr val="lt1"/>
          </a:fontRef>
        </p:style>
        <p:txBody>
          <a:bodyPr lIns="91294" tIns="45647" rIns="91294" bIns="45647" rtlCol="0" anchor="t" anchorCtr="0"/>
          <a:lstStyle/>
          <a:p>
            <a:pPr algn="ctr"/>
            <a:r>
              <a:rPr lang="en-US" sz="1500" dirty="0">
                <a:solidFill>
                  <a:srgbClr val="FFFFFF">
                    <a:alpha val="99000"/>
                  </a:srgbClr>
                </a:solidFill>
              </a:rPr>
              <a:t>C#/VB App</a:t>
            </a:r>
          </a:p>
        </p:txBody>
      </p:sp>
      <p:sp>
        <p:nvSpPr>
          <p:cNvPr id="27" name="Rectangle 26"/>
          <p:cNvSpPr/>
          <p:nvPr/>
        </p:nvSpPr>
        <p:spPr>
          <a:xfrm>
            <a:off x="5549993" y="2413692"/>
            <a:ext cx="500745" cy="1026765"/>
          </a:xfrm>
          <a:prstGeom prst="rect">
            <a:avLst/>
          </a:prstGeom>
          <a:solidFill>
            <a:schemeClr val="tx1">
              <a:lumMod val="60000"/>
              <a:lumOff val="40000"/>
            </a:schemeClr>
          </a:solidFill>
          <a:ln>
            <a:noFill/>
          </a:ln>
          <a:effectLst/>
        </p:spPr>
        <p:style>
          <a:lnRef idx="3">
            <a:schemeClr val="lt1"/>
          </a:lnRef>
          <a:fillRef idx="1">
            <a:schemeClr val="dk1"/>
          </a:fillRef>
          <a:effectRef idx="1">
            <a:schemeClr val="dk1"/>
          </a:effectRef>
          <a:fontRef idx="minor">
            <a:schemeClr val="lt1"/>
          </a:fontRef>
        </p:style>
        <p:txBody>
          <a:bodyPr vert="vert" lIns="91294" tIns="45647" rIns="91294" bIns="45647" rtlCol="0" anchor="ctr"/>
          <a:lstStyle/>
          <a:p>
            <a:pPr algn="ctr"/>
            <a:r>
              <a:rPr lang="en-US" sz="1500" b="1" dirty="0">
                <a:solidFill>
                  <a:srgbClr val="FFFFFF">
                    <a:alpha val="99000"/>
                  </a:srgbClr>
                </a:solidFill>
              </a:rPr>
              <a:t>Projection</a:t>
            </a:r>
          </a:p>
        </p:txBody>
      </p:sp>
      <p:sp>
        <p:nvSpPr>
          <p:cNvPr id="28" name="Rectangle 27"/>
          <p:cNvSpPr/>
          <p:nvPr/>
        </p:nvSpPr>
        <p:spPr>
          <a:xfrm>
            <a:off x="6845395" y="3547691"/>
            <a:ext cx="1904510" cy="1026765"/>
          </a:xfrm>
          <a:prstGeom prst="rect">
            <a:avLst/>
          </a:prstGeom>
          <a:ln/>
        </p:spPr>
        <p:style>
          <a:lnRef idx="3">
            <a:schemeClr val="lt1"/>
          </a:lnRef>
          <a:fillRef idx="1">
            <a:schemeClr val="accent1"/>
          </a:fillRef>
          <a:effectRef idx="1">
            <a:schemeClr val="accent1"/>
          </a:effectRef>
          <a:fontRef idx="minor">
            <a:schemeClr val="lt1"/>
          </a:fontRef>
        </p:style>
        <p:txBody>
          <a:bodyPr lIns="91294" tIns="45647" rIns="91294" bIns="45647" rtlCol="0" anchor="t" anchorCtr="0"/>
          <a:lstStyle/>
          <a:p>
            <a:pPr algn="ctr"/>
            <a:r>
              <a:rPr lang="en-US" sz="1500" dirty="0">
                <a:solidFill>
                  <a:srgbClr val="FFFFFF">
                    <a:alpha val="99000"/>
                  </a:srgbClr>
                </a:solidFill>
              </a:rPr>
              <a:t>HTML App</a:t>
            </a:r>
          </a:p>
        </p:txBody>
      </p:sp>
      <p:sp>
        <p:nvSpPr>
          <p:cNvPr id="31" name="Rectangle 30"/>
          <p:cNvSpPr/>
          <p:nvPr/>
        </p:nvSpPr>
        <p:spPr>
          <a:xfrm>
            <a:off x="5549994" y="3554757"/>
            <a:ext cx="1132115" cy="1026765"/>
          </a:xfrm>
          <a:prstGeom prst="rect">
            <a:avLst/>
          </a:prstGeom>
          <a:ln/>
        </p:spPr>
        <p:style>
          <a:lnRef idx="3">
            <a:schemeClr val="lt1"/>
          </a:lnRef>
          <a:fillRef idx="1">
            <a:schemeClr val="accent1"/>
          </a:fillRef>
          <a:effectRef idx="1">
            <a:schemeClr val="accent1"/>
          </a:effectRef>
          <a:fontRef idx="minor">
            <a:schemeClr val="lt1"/>
          </a:fontRef>
        </p:style>
        <p:txBody>
          <a:bodyPr vert="vert" lIns="91294" tIns="45647" rIns="91294" bIns="45647" rtlCol="0" anchor="t" anchorCtr="0"/>
          <a:lstStyle/>
          <a:p>
            <a:pPr algn="ctr"/>
            <a:r>
              <a:rPr lang="en-US" sz="1500" dirty="0">
                <a:solidFill>
                  <a:srgbClr val="FFFFFF">
                    <a:alpha val="99000"/>
                  </a:srgbClr>
                </a:solidFill>
              </a:rPr>
              <a:t>Chakra</a:t>
            </a:r>
          </a:p>
        </p:txBody>
      </p:sp>
      <p:sp>
        <p:nvSpPr>
          <p:cNvPr id="29" name="Rectangle 28"/>
          <p:cNvSpPr/>
          <p:nvPr/>
        </p:nvSpPr>
        <p:spPr>
          <a:xfrm>
            <a:off x="5549993" y="3554758"/>
            <a:ext cx="500745" cy="1019699"/>
          </a:xfrm>
          <a:prstGeom prst="rect">
            <a:avLst/>
          </a:prstGeom>
          <a:solidFill>
            <a:schemeClr val="tx1">
              <a:lumMod val="60000"/>
              <a:lumOff val="40000"/>
            </a:schemeClr>
          </a:solidFill>
          <a:ln>
            <a:noFill/>
          </a:ln>
          <a:effectLst/>
        </p:spPr>
        <p:style>
          <a:lnRef idx="3">
            <a:schemeClr val="lt1"/>
          </a:lnRef>
          <a:fillRef idx="1">
            <a:schemeClr val="dk1"/>
          </a:fillRef>
          <a:effectRef idx="1">
            <a:schemeClr val="dk1"/>
          </a:effectRef>
          <a:fontRef idx="minor">
            <a:schemeClr val="lt1"/>
          </a:fontRef>
        </p:style>
        <p:txBody>
          <a:bodyPr vert="vert" lIns="91294" tIns="45647" rIns="91294" bIns="45647" rtlCol="0" anchor="ctr"/>
          <a:lstStyle/>
          <a:p>
            <a:pPr algn="ctr"/>
            <a:r>
              <a:rPr lang="en-US" sz="1500" b="1" dirty="0">
                <a:solidFill>
                  <a:srgbClr val="FFFFFF">
                    <a:alpha val="99000"/>
                  </a:srgbClr>
                </a:solidFill>
              </a:rPr>
              <a:t>Projection</a:t>
            </a:r>
          </a:p>
        </p:txBody>
      </p:sp>
      <p:cxnSp>
        <p:nvCxnSpPr>
          <p:cNvPr id="8" name="Elbow Connector 7"/>
          <p:cNvCxnSpPr>
            <a:stCxn id="25" idx="1"/>
          </p:cNvCxnSpPr>
          <p:nvPr/>
        </p:nvCxnSpPr>
        <p:spPr>
          <a:xfrm rot="10800000" flipV="1">
            <a:off x="3095301" y="1760704"/>
            <a:ext cx="2454694" cy="303909"/>
          </a:xfrm>
          <a:prstGeom prst="bentConnector3">
            <a:avLst/>
          </a:prstGeom>
          <a:ln w="25400">
            <a:solidFill>
              <a:srgbClr val="7FBA00">
                <a:alpha val="50000"/>
              </a:srgbClr>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12" name="Elbow Connector 11"/>
          <p:cNvCxnSpPr>
            <a:stCxn id="27" idx="1"/>
            <a:endCxn id="58" idx="0"/>
          </p:cNvCxnSpPr>
          <p:nvPr/>
        </p:nvCxnSpPr>
        <p:spPr>
          <a:xfrm rot="10800000" flipV="1">
            <a:off x="4445404" y="2927075"/>
            <a:ext cx="1104590" cy="1217467"/>
          </a:xfrm>
          <a:prstGeom prst="bentConnector2">
            <a:avLst/>
          </a:prstGeom>
          <a:ln w="25400">
            <a:solidFill>
              <a:srgbClr val="7FBA00">
                <a:alpha val="50000"/>
              </a:srgbClr>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14" name="Elbow Connector 13"/>
          <p:cNvCxnSpPr>
            <a:stCxn id="58" idx="0"/>
          </p:cNvCxnSpPr>
          <p:nvPr/>
        </p:nvCxnSpPr>
        <p:spPr>
          <a:xfrm rot="16200000" flipV="1">
            <a:off x="3041344" y="2740484"/>
            <a:ext cx="1458011" cy="1350105"/>
          </a:xfrm>
          <a:prstGeom prst="bentConnector2">
            <a:avLst/>
          </a:prstGeom>
          <a:ln w="25400">
            <a:solidFill>
              <a:srgbClr val="7FBA00">
                <a:alpha val="50000"/>
              </a:srgbClr>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16" name="Elbow Connector 15"/>
          <p:cNvCxnSpPr>
            <a:endCxn id="58" idx="0"/>
          </p:cNvCxnSpPr>
          <p:nvPr/>
        </p:nvCxnSpPr>
        <p:spPr>
          <a:xfrm rot="10800000" flipV="1">
            <a:off x="4445402" y="3926666"/>
            <a:ext cx="1104590" cy="217876"/>
          </a:xfrm>
          <a:prstGeom prst="bentConnector2">
            <a:avLst/>
          </a:prstGeom>
          <a:ln w="25400">
            <a:solidFill>
              <a:srgbClr val="7FBA00">
                <a:alpha val="50000"/>
              </a:srgbClr>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18" name="Elbow Connector 17"/>
          <p:cNvCxnSpPr>
            <a:stCxn id="58" idx="0"/>
          </p:cNvCxnSpPr>
          <p:nvPr/>
        </p:nvCxnSpPr>
        <p:spPr>
          <a:xfrm rot="16200000" flipV="1">
            <a:off x="2866368" y="2565506"/>
            <a:ext cx="1807966" cy="1350105"/>
          </a:xfrm>
          <a:prstGeom prst="bentConnector2">
            <a:avLst/>
          </a:prstGeom>
          <a:ln w="25400">
            <a:solidFill>
              <a:srgbClr val="7FBA00">
                <a:alpha val="50000"/>
              </a:srgbClr>
            </a:solidFill>
            <a:tailEnd type="arrow"/>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85337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txBox="1">
            <a:spLocks/>
          </p:cNvSpPr>
          <p:nvPr/>
        </p:nvSpPr>
        <p:spPr>
          <a:xfrm>
            <a:off x="723316" y="1210964"/>
            <a:ext cx="8419494" cy="373948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t>
            </a:r>
            <a:r>
              <a:rPr lang="en-US" sz="1800" dirty="0" err="1">
                <a:solidFill>
                  <a:srgbClr val="2B91AF"/>
                </a:solidFill>
              </a:rPr>
              <a:t>DllImport</a:t>
            </a:r>
            <a:r>
              <a:rPr lang="en-US" sz="1800" dirty="0"/>
              <a:t>(</a:t>
            </a:r>
            <a:r>
              <a:rPr lang="en-US" sz="1800" dirty="0">
                <a:solidFill>
                  <a:srgbClr val="A31515"/>
                </a:solidFill>
              </a:rPr>
              <a:t>"avicap32.dll"</a:t>
            </a:r>
            <a:r>
              <a:rPr lang="en-US" sz="1800" dirty="0"/>
              <a:t>, </a:t>
            </a:r>
            <a:r>
              <a:rPr lang="en-US" sz="1800" dirty="0" err="1"/>
              <a:t>EntryPoint</a:t>
            </a:r>
            <a:r>
              <a:rPr lang="en-US" sz="1800" dirty="0"/>
              <a:t>=</a:t>
            </a:r>
            <a:r>
              <a:rPr lang="en-US" sz="1800" dirty="0">
                <a:solidFill>
                  <a:srgbClr val="A31515"/>
                </a:solidFill>
              </a:rPr>
              <a:t>"</a:t>
            </a:r>
            <a:r>
              <a:rPr lang="en-US" sz="1800" dirty="0" err="1">
                <a:solidFill>
                  <a:srgbClr val="A31515"/>
                </a:solidFill>
              </a:rPr>
              <a:t>capCreateCaptureWindow</a:t>
            </a:r>
            <a:r>
              <a:rPr lang="en-US" sz="1800" dirty="0">
                <a:solidFill>
                  <a:srgbClr val="A31515"/>
                </a:solidFill>
              </a:rPr>
              <a:t>"</a:t>
            </a:r>
            <a:r>
              <a:rPr lang="en-US" sz="1800" dirty="0"/>
              <a:t>)]</a:t>
            </a:r>
            <a:br>
              <a:rPr lang="en-US" sz="1800" dirty="0"/>
            </a:br>
            <a:r>
              <a:rPr lang="en-US" sz="1800" dirty="0">
                <a:solidFill>
                  <a:srgbClr val="0000FF"/>
                </a:solidFill>
              </a:rPr>
              <a:t>static extern </a:t>
            </a:r>
            <a:r>
              <a:rPr lang="en-US" sz="1800" dirty="0" err="1">
                <a:solidFill>
                  <a:srgbClr val="0000FF"/>
                </a:solidFill>
              </a:rPr>
              <a:t>int</a:t>
            </a:r>
            <a:r>
              <a:rPr lang="en-US" sz="1800" dirty="0">
                <a:solidFill>
                  <a:srgbClr val="0000FF"/>
                </a:solidFill>
              </a:rPr>
              <a:t> </a:t>
            </a:r>
            <a:r>
              <a:rPr lang="en-US" sz="1800" dirty="0" err="1"/>
              <a:t>capCreateCaptureWindow</a:t>
            </a:r>
            <a:r>
              <a:rPr lang="en-US" sz="1800" dirty="0"/>
              <a:t>(</a:t>
            </a:r>
            <a:br>
              <a:rPr lang="en-US" sz="1800" dirty="0"/>
            </a:br>
            <a:r>
              <a:rPr lang="en-US" sz="1800" dirty="0"/>
              <a:t>  </a:t>
            </a:r>
            <a:r>
              <a:rPr lang="en-US" sz="1800" dirty="0">
                <a:solidFill>
                  <a:srgbClr val="0000FF"/>
                </a:solidFill>
              </a:rPr>
              <a:t>string</a:t>
            </a:r>
            <a:r>
              <a:rPr lang="en-US" sz="1800" dirty="0"/>
              <a:t> </a:t>
            </a:r>
            <a:r>
              <a:rPr lang="en-US" sz="1800" dirty="0" err="1"/>
              <a:t>lpszWindowName</a:t>
            </a:r>
            <a:r>
              <a:rPr lang="en-US" sz="1800" dirty="0"/>
              <a:t>, </a:t>
            </a:r>
            <a:r>
              <a:rPr lang="en-US" sz="1800" dirty="0" err="1">
                <a:solidFill>
                  <a:srgbClr val="0000FF"/>
                </a:solidFill>
              </a:rPr>
              <a:t>int</a:t>
            </a:r>
            <a:r>
              <a:rPr lang="en-US" sz="1800" dirty="0">
                <a:solidFill>
                  <a:srgbClr val="0000FF"/>
                </a:solidFill>
              </a:rPr>
              <a:t> </a:t>
            </a:r>
            <a:r>
              <a:rPr lang="en-US" sz="1800" dirty="0" err="1"/>
              <a:t>dwStyle</a:t>
            </a:r>
            <a:r>
              <a:rPr lang="en-US" sz="1800" dirty="0"/>
              <a:t>, </a:t>
            </a:r>
            <a:br>
              <a:rPr lang="en-US" sz="1800" dirty="0"/>
            </a:br>
            <a:r>
              <a:rPr lang="en-US" sz="1800" dirty="0"/>
              <a:t>  </a:t>
            </a:r>
            <a:r>
              <a:rPr lang="en-US" sz="1800" dirty="0" err="1">
                <a:solidFill>
                  <a:srgbClr val="0000FF"/>
                </a:solidFill>
              </a:rPr>
              <a:t>int</a:t>
            </a:r>
            <a:r>
              <a:rPr lang="en-US" sz="1800" dirty="0">
                <a:solidFill>
                  <a:srgbClr val="0000FF"/>
                </a:solidFill>
              </a:rPr>
              <a:t> </a:t>
            </a:r>
            <a:r>
              <a:rPr lang="en-US" sz="1800" dirty="0"/>
              <a:t>X, </a:t>
            </a:r>
            <a:r>
              <a:rPr lang="en-US" sz="1800" dirty="0" err="1">
                <a:solidFill>
                  <a:srgbClr val="0000FF"/>
                </a:solidFill>
              </a:rPr>
              <a:t>int</a:t>
            </a:r>
            <a:r>
              <a:rPr lang="en-US" sz="1800" dirty="0">
                <a:solidFill>
                  <a:srgbClr val="0000FF"/>
                </a:solidFill>
              </a:rPr>
              <a:t> </a:t>
            </a:r>
            <a:r>
              <a:rPr lang="en-US" sz="1800" dirty="0"/>
              <a:t>Y, </a:t>
            </a:r>
            <a:r>
              <a:rPr lang="en-US" sz="1800" dirty="0" err="1">
                <a:solidFill>
                  <a:srgbClr val="0000FF"/>
                </a:solidFill>
              </a:rPr>
              <a:t>int</a:t>
            </a:r>
            <a:r>
              <a:rPr lang="en-US" sz="1800" dirty="0">
                <a:solidFill>
                  <a:srgbClr val="0000FF"/>
                </a:solidFill>
              </a:rPr>
              <a:t> </a:t>
            </a:r>
            <a:r>
              <a:rPr lang="en-US" sz="1800" dirty="0" err="1"/>
              <a:t>nWidth</a:t>
            </a:r>
            <a:r>
              <a:rPr lang="en-US" sz="1800" dirty="0"/>
              <a:t>, </a:t>
            </a:r>
            <a:r>
              <a:rPr lang="en-US" sz="1800" dirty="0" err="1">
                <a:solidFill>
                  <a:srgbClr val="0000FF"/>
                </a:solidFill>
              </a:rPr>
              <a:t>int</a:t>
            </a:r>
            <a:r>
              <a:rPr lang="en-US" sz="1800" dirty="0">
                <a:solidFill>
                  <a:srgbClr val="0000FF"/>
                </a:solidFill>
              </a:rPr>
              <a:t> </a:t>
            </a:r>
            <a:r>
              <a:rPr lang="en-US" sz="1800" dirty="0" err="1"/>
              <a:t>nHeight</a:t>
            </a:r>
            <a:r>
              <a:rPr lang="en-US" sz="1800" dirty="0"/>
              <a:t>, </a:t>
            </a:r>
            <a:br>
              <a:rPr lang="en-US" sz="1800" dirty="0"/>
            </a:br>
            <a:r>
              <a:rPr lang="en-US" sz="1800" dirty="0"/>
              <a:t>  </a:t>
            </a:r>
            <a:r>
              <a:rPr lang="en-US" sz="1800" dirty="0" err="1">
                <a:solidFill>
                  <a:srgbClr val="0000FF"/>
                </a:solidFill>
              </a:rPr>
              <a:t>int</a:t>
            </a:r>
            <a:r>
              <a:rPr lang="en-US" sz="1800" dirty="0">
                <a:solidFill>
                  <a:srgbClr val="0000FF"/>
                </a:solidFill>
              </a:rPr>
              <a:t> </a:t>
            </a:r>
            <a:r>
              <a:rPr lang="en-US" sz="1800" dirty="0" err="1"/>
              <a:t>hwndParent</a:t>
            </a:r>
            <a:r>
              <a:rPr lang="en-US" sz="1800" dirty="0"/>
              <a:t>, </a:t>
            </a:r>
            <a:r>
              <a:rPr lang="en-US" sz="1800" dirty="0" err="1">
                <a:solidFill>
                  <a:srgbClr val="0000FF"/>
                </a:solidFill>
              </a:rPr>
              <a:t>int</a:t>
            </a:r>
            <a:r>
              <a:rPr lang="en-US" sz="1800" dirty="0">
                <a:solidFill>
                  <a:srgbClr val="0000FF"/>
                </a:solidFill>
              </a:rPr>
              <a:t> </a:t>
            </a:r>
            <a:r>
              <a:rPr lang="en-US" sz="1800" dirty="0" err="1"/>
              <a:t>nID</a:t>
            </a:r>
            <a:r>
              <a:rPr lang="en-US" sz="1800" dirty="0"/>
              <a:t>); </a:t>
            </a:r>
            <a:br>
              <a:rPr lang="en-US" sz="1800" dirty="0"/>
            </a:br>
            <a:r>
              <a:rPr lang="en-US" sz="1800" dirty="0"/>
              <a:t/>
            </a:r>
            <a:br>
              <a:rPr lang="en-US" sz="1800" dirty="0"/>
            </a:br>
            <a:r>
              <a:rPr lang="en-US" sz="1800" dirty="0"/>
              <a:t>[</a:t>
            </a:r>
            <a:r>
              <a:rPr lang="en-US" sz="1800" dirty="0" err="1">
                <a:solidFill>
                  <a:srgbClr val="2B91AF"/>
                </a:solidFill>
              </a:rPr>
              <a:t>DllImport</a:t>
            </a:r>
            <a:r>
              <a:rPr lang="en-US" sz="1800" dirty="0"/>
              <a:t>(</a:t>
            </a:r>
            <a:r>
              <a:rPr lang="en-US" sz="1800" dirty="0">
                <a:solidFill>
                  <a:srgbClr val="A31515"/>
                </a:solidFill>
              </a:rPr>
              <a:t>"avicap32.dll"</a:t>
            </a:r>
            <a:r>
              <a:rPr lang="en-US" sz="1800" dirty="0"/>
              <a:t>)] </a:t>
            </a:r>
            <a:br>
              <a:rPr lang="en-US" sz="1800" dirty="0"/>
            </a:br>
            <a:r>
              <a:rPr lang="en-US" sz="1800" dirty="0">
                <a:solidFill>
                  <a:srgbClr val="0000FF"/>
                </a:solidFill>
              </a:rPr>
              <a:t>static extern </a:t>
            </a:r>
            <a:r>
              <a:rPr lang="en-US" sz="1800" dirty="0" err="1">
                <a:solidFill>
                  <a:srgbClr val="0000FF"/>
                </a:solidFill>
              </a:rPr>
              <a:t>bool</a:t>
            </a:r>
            <a:r>
              <a:rPr lang="en-US" sz="1800" dirty="0">
                <a:solidFill>
                  <a:srgbClr val="0000FF"/>
                </a:solidFill>
              </a:rPr>
              <a:t> </a:t>
            </a:r>
            <a:r>
              <a:rPr lang="en-US" sz="1800" dirty="0" err="1"/>
              <a:t>capGetDriverDescription</a:t>
            </a:r>
            <a:r>
              <a:rPr lang="en-US" sz="1800" dirty="0"/>
              <a:t>(</a:t>
            </a:r>
            <a:br>
              <a:rPr lang="en-US" sz="1800" dirty="0"/>
            </a:br>
            <a:r>
              <a:rPr lang="en-US" sz="1800" dirty="0"/>
              <a:t>  </a:t>
            </a:r>
            <a:r>
              <a:rPr lang="en-US" sz="1800" dirty="0" err="1">
                <a:solidFill>
                  <a:srgbClr val="0000FF"/>
                </a:solidFill>
              </a:rPr>
              <a:t>int</a:t>
            </a:r>
            <a:r>
              <a:rPr lang="en-US" sz="1800" dirty="0">
                <a:solidFill>
                  <a:srgbClr val="0000FF"/>
                </a:solidFill>
              </a:rPr>
              <a:t> </a:t>
            </a:r>
            <a:r>
              <a:rPr lang="en-US" sz="1800" dirty="0" err="1"/>
              <a:t>wDriverIndex</a:t>
            </a:r>
            <a:r>
              <a:rPr lang="en-US" sz="1800" dirty="0"/>
              <a:t>,</a:t>
            </a:r>
            <a:br>
              <a:rPr lang="en-US" sz="1800" dirty="0"/>
            </a:br>
            <a:r>
              <a:rPr lang="en-US" sz="1800" dirty="0"/>
              <a:t>  [</a:t>
            </a:r>
            <a:r>
              <a:rPr lang="en-US" sz="1800" dirty="0" err="1">
                <a:solidFill>
                  <a:srgbClr val="2B91AF"/>
                </a:solidFill>
              </a:rPr>
              <a:t>MarshalAs</a:t>
            </a:r>
            <a:r>
              <a:rPr lang="en-US" sz="1800" dirty="0"/>
              <a:t>(</a:t>
            </a:r>
            <a:r>
              <a:rPr lang="en-US" sz="1800" dirty="0" err="1">
                <a:solidFill>
                  <a:srgbClr val="2B91AF"/>
                </a:solidFill>
              </a:rPr>
              <a:t>UnmanagedType</a:t>
            </a:r>
            <a:r>
              <a:rPr lang="en-US" sz="1800" dirty="0" err="1"/>
              <a:t>.LPTStr</a:t>
            </a:r>
            <a:r>
              <a:rPr lang="en-US" sz="1800" dirty="0"/>
              <a:t>)] </a:t>
            </a:r>
            <a:r>
              <a:rPr lang="en-US" sz="1800" dirty="0">
                <a:solidFill>
                  <a:srgbClr val="0000FF"/>
                </a:solidFill>
              </a:rPr>
              <a:t>ref string </a:t>
            </a:r>
            <a:r>
              <a:rPr lang="en-US" sz="1800" dirty="0" err="1"/>
              <a:t>lpszName</a:t>
            </a:r>
            <a:r>
              <a:rPr lang="en-US" sz="1800" dirty="0"/>
              <a:t>, </a:t>
            </a:r>
            <a:br>
              <a:rPr lang="en-US" sz="1800" dirty="0"/>
            </a:br>
            <a:r>
              <a:rPr lang="en-US" sz="1800" dirty="0"/>
              <a:t>  </a:t>
            </a:r>
            <a:r>
              <a:rPr lang="en-US" sz="1800" dirty="0" err="1">
                <a:solidFill>
                  <a:srgbClr val="0000FF"/>
                </a:solidFill>
              </a:rPr>
              <a:t>int</a:t>
            </a:r>
            <a:r>
              <a:rPr lang="en-US" sz="1800" dirty="0">
                <a:solidFill>
                  <a:srgbClr val="0000FF"/>
                </a:solidFill>
              </a:rPr>
              <a:t> </a:t>
            </a:r>
            <a:r>
              <a:rPr lang="en-US" sz="1800" dirty="0" err="1"/>
              <a:t>cbName</a:t>
            </a:r>
            <a:r>
              <a:rPr lang="en-US" sz="1800" dirty="0"/>
              <a:t>, </a:t>
            </a:r>
            <a:br>
              <a:rPr lang="en-US" sz="1800" dirty="0"/>
            </a:br>
            <a:r>
              <a:rPr lang="en-US" sz="1800" dirty="0"/>
              <a:t>  [</a:t>
            </a:r>
            <a:r>
              <a:rPr lang="en-US" sz="1800" dirty="0" err="1">
                <a:solidFill>
                  <a:srgbClr val="2B91AF"/>
                </a:solidFill>
              </a:rPr>
              <a:t>MarshalAs</a:t>
            </a:r>
            <a:r>
              <a:rPr lang="en-US" sz="1800" dirty="0"/>
              <a:t>(</a:t>
            </a:r>
            <a:r>
              <a:rPr lang="en-US" sz="1800" dirty="0" err="1">
                <a:solidFill>
                  <a:srgbClr val="2B91AF"/>
                </a:solidFill>
              </a:rPr>
              <a:t>UnmanagedType</a:t>
            </a:r>
            <a:r>
              <a:rPr lang="en-US" sz="1800" dirty="0" err="1"/>
              <a:t>.LPTStr</a:t>
            </a:r>
            <a:r>
              <a:rPr lang="en-US" sz="1800" dirty="0"/>
              <a:t>)] </a:t>
            </a:r>
            <a:r>
              <a:rPr lang="en-US" sz="1800" dirty="0">
                <a:solidFill>
                  <a:srgbClr val="0000FF"/>
                </a:solidFill>
              </a:rPr>
              <a:t>ref string </a:t>
            </a:r>
            <a:r>
              <a:rPr lang="en-US" sz="1800" dirty="0" err="1"/>
              <a:t>lpszVer</a:t>
            </a:r>
            <a:r>
              <a:rPr lang="en-US" sz="1800" dirty="0"/>
              <a:t>, </a:t>
            </a:r>
            <a:br>
              <a:rPr lang="en-US" sz="1800" dirty="0"/>
            </a:br>
            <a:r>
              <a:rPr lang="en-US" sz="1800" dirty="0"/>
              <a:t>  </a:t>
            </a:r>
            <a:r>
              <a:rPr lang="en-US" sz="1800" dirty="0" err="1">
                <a:solidFill>
                  <a:srgbClr val="0000FF"/>
                </a:solidFill>
              </a:rPr>
              <a:t>int</a:t>
            </a:r>
            <a:r>
              <a:rPr lang="en-US" sz="1800" dirty="0">
                <a:solidFill>
                  <a:srgbClr val="0000FF"/>
                </a:solidFill>
              </a:rPr>
              <a:t> </a:t>
            </a:r>
            <a:r>
              <a:rPr lang="en-US" sz="1800" dirty="0" err="1"/>
              <a:t>cbVer</a:t>
            </a:r>
            <a:r>
              <a:rPr lang="en-US" sz="1800" dirty="0"/>
              <a:t>); </a:t>
            </a:r>
            <a:br>
              <a:rPr lang="en-US" sz="1800" dirty="0"/>
            </a:br>
            <a:r>
              <a:rPr lang="en-US" sz="1800" dirty="0"/>
              <a:t/>
            </a:r>
            <a:br>
              <a:rPr lang="en-US" sz="1800" dirty="0"/>
            </a:br>
            <a:r>
              <a:rPr lang="en-US" sz="1800" dirty="0">
                <a:solidFill>
                  <a:srgbClr val="008000"/>
                </a:solidFill>
              </a:rPr>
              <a:t>// more and more of the same</a:t>
            </a:r>
          </a:p>
        </p:txBody>
      </p:sp>
      <p:sp>
        <p:nvSpPr>
          <p:cNvPr id="5" name="Title 4"/>
          <p:cNvSpPr>
            <a:spLocks noGrp="1"/>
          </p:cNvSpPr>
          <p:nvPr>
            <p:ph type="title"/>
          </p:nvPr>
        </p:nvSpPr>
        <p:spPr/>
        <p:txBody>
          <a:bodyPr>
            <a:normAutofit fontScale="90000"/>
          </a:bodyPr>
          <a:lstStyle/>
          <a:p>
            <a:r>
              <a:rPr lang="en-US" dirty="0" smtClean="0"/>
              <a:t>The C# code you have to write today…</a:t>
            </a:r>
            <a:endParaRPr lang="en-US" dirty="0"/>
          </a:p>
        </p:txBody>
      </p:sp>
      <p:sp>
        <p:nvSpPr>
          <p:cNvPr id="14" name="Rectangle 13"/>
          <p:cNvSpPr/>
          <p:nvPr/>
        </p:nvSpPr>
        <p:spPr bwMode="auto">
          <a:xfrm>
            <a:off x="696148" y="1204019"/>
            <a:ext cx="8162102" cy="287072"/>
          </a:xfrm>
          <a:prstGeom prst="rect">
            <a:avLst/>
          </a:prstGeom>
          <a:noFill/>
          <a:ln w="28575">
            <a:solidFill>
              <a:srgbClr val="EF44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8" name="Rectangle 17"/>
          <p:cNvSpPr/>
          <p:nvPr/>
        </p:nvSpPr>
        <p:spPr bwMode="auto">
          <a:xfrm>
            <a:off x="720933" y="2675846"/>
            <a:ext cx="3451017" cy="287072"/>
          </a:xfrm>
          <a:prstGeom prst="rect">
            <a:avLst/>
          </a:prstGeom>
          <a:noFill/>
          <a:ln w="28575">
            <a:solidFill>
              <a:srgbClr val="EF44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9" name="Rectangle 18"/>
          <p:cNvSpPr/>
          <p:nvPr/>
        </p:nvSpPr>
        <p:spPr bwMode="auto">
          <a:xfrm>
            <a:off x="971550" y="3429001"/>
            <a:ext cx="4171950" cy="287072"/>
          </a:xfrm>
          <a:prstGeom prst="rect">
            <a:avLst/>
          </a:prstGeom>
          <a:noFill/>
          <a:ln w="28575">
            <a:solidFill>
              <a:srgbClr val="EF44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1" name="Rectangle 20"/>
          <p:cNvSpPr/>
          <p:nvPr/>
        </p:nvSpPr>
        <p:spPr bwMode="auto">
          <a:xfrm>
            <a:off x="971550" y="3906984"/>
            <a:ext cx="4171950" cy="287072"/>
          </a:xfrm>
          <a:prstGeom prst="rect">
            <a:avLst/>
          </a:prstGeom>
          <a:noFill/>
          <a:ln w="28575">
            <a:solidFill>
              <a:srgbClr val="EF44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110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The C# code you </a:t>
            </a:r>
            <a:r>
              <a:rPr lang="en-US" dirty="0" smtClean="0"/>
              <a:t>get to write </a:t>
            </a:r>
            <a:r>
              <a:rPr lang="en-US" dirty="0"/>
              <a:t>on Windows 8</a:t>
            </a:r>
          </a:p>
        </p:txBody>
      </p:sp>
      <p:sp>
        <p:nvSpPr>
          <p:cNvPr id="7" name="Text Placeholder 5"/>
          <p:cNvSpPr txBox="1">
            <a:spLocks/>
          </p:cNvSpPr>
          <p:nvPr/>
        </p:nvSpPr>
        <p:spPr>
          <a:xfrm>
            <a:off x="728663" y="1202532"/>
            <a:ext cx="8414147" cy="335168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00FF"/>
                </a:solidFill>
                <a:ea typeface="Calibri"/>
              </a:rPr>
              <a:t>using </a:t>
            </a:r>
            <a:r>
              <a:rPr lang="en-US" sz="1800" dirty="0" err="1">
                <a:solidFill>
                  <a:srgbClr val="232323"/>
                </a:solidFill>
                <a:ea typeface="Calibri"/>
              </a:rPr>
              <a:t>Windows.Media.Capture</a:t>
            </a:r>
            <a:r>
              <a:rPr lang="en-US" sz="1800" dirty="0">
                <a:solidFill>
                  <a:srgbClr val="232323"/>
                </a:solidFill>
                <a:ea typeface="Calibri"/>
              </a:rPr>
              <a:t>;</a:t>
            </a:r>
            <a:r>
              <a:rPr lang="en-US" sz="1800" dirty="0">
                <a:solidFill>
                  <a:srgbClr val="0000FF"/>
                </a:solidFill>
                <a:ea typeface="Calibri"/>
              </a:rPr>
              <a:t/>
            </a:r>
            <a:br>
              <a:rPr lang="en-US" sz="1800" dirty="0">
                <a:solidFill>
                  <a:srgbClr val="0000FF"/>
                </a:solidFill>
                <a:ea typeface="Calibri"/>
              </a:rPr>
            </a:br>
            <a:r>
              <a:rPr lang="en-US" sz="1800" dirty="0">
                <a:solidFill>
                  <a:srgbClr val="0000FF"/>
                </a:solidFill>
                <a:ea typeface="Calibri"/>
              </a:rPr>
              <a:t/>
            </a:r>
            <a:br>
              <a:rPr lang="en-US" sz="1800" dirty="0">
                <a:solidFill>
                  <a:srgbClr val="0000FF"/>
                </a:solidFill>
                <a:ea typeface="Calibri"/>
              </a:rPr>
            </a:br>
            <a:r>
              <a:rPr lang="en-US" sz="1800" dirty="0" err="1">
                <a:solidFill>
                  <a:srgbClr val="0000FF"/>
                </a:solidFill>
                <a:ea typeface="Calibri"/>
              </a:rPr>
              <a:t>var</a:t>
            </a:r>
            <a:r>
              <a:rPr lang="en-US" sz="1800" dirty="0">
                <a:solidFill>
                  <a:srgbClr val="0000FF"/>
                </a:solidFill>
                <a:ea typeface="Calibri"/>
              </a:rPr>
              <a:t> </a:t>
            </a:r>
            <a:r>
              <a:rPr lang="en-US" sz="1800" dirty="0" err="1">
                <a:ea typeface="Calibri"/>
              </a:rPr>
              <a:t>ui</a:t>
            </a:r>
            <a:r>
              <a:rPr lang="en-US" sz="1800" dirty="0">
                <a:ea typeface="Calibri"/>
              </a:rPr>
              <a:t> = </a:t>
            </a:r>
            <a:r>
              <a:rPr lang="en-US" sz="1800" dirty="0">
                <a:solidFill>
                  <a:srgbClr val="0000FF"/>
                </a:solidFill>
                <a:ea typeface="Calibri"/>
              </a:rPr>
              <a:t>new</a:t>
            </a:r>
            <a:r>
              <a:rPr lang="en-US" sz="1800" dirty="0">
                <a:ea typeface="Calibri"/>
              </a:rPr>
              <a:t> </a:t>
            </a:r>
            <a:r>
              <a:rPr lang="en-US" sz="1800" dirty="0" err="1">
                <a:solidFill>
                  <a:srgbClr val="2B91AF"/>
                </a:solidFill>
                <a:ea typeface="Calibri"/>
              </a:rPr>
              <a:t>CameraCaptureUI</a:t>
            </a:r>
            <a:r>
              <a:rPr lang="en-US" sz="1800" dirty="0">
                <a:ea typeface="Calibri"/>
              </a:rPr>
              <a:t>();</a:t>
            </a:r>
            <a:br>
              <a:rPr lang="en-US" sz="1800" dirty="0">
                <a:ea typeface="Calibri"/>
              </a:rPr>
            </a:br>
            <a:r>
              <a:rPr lang="en-US" sz="1800" dirty="0" err="1">
                <a:ea typeface="Calibri"/>
              </a:rPr>
              <a:t>ui.PhotoSettings.CroppedAspectRatio</a:t>
            </a:r>
            <a:r>
              <a:rPr lang="en-US" sz="1800" dirty="0">
                <a:ea typeface="Calibri"/>
              </a:rPr>
              <a:t> = </a:t>
            </a:r>
            <a:r>
              <a:rPr lang="en-US" sz="1800" dirty="0">
                <a:solidFill>
                  <a:srgbClr val="0000FF"/>
                </a:solidFill>
                <a:ea typeface="Calibri"/>
              </a:rPr>
              <a:t>new</a:t>
            </a:r>
            <a:r>
              <a:rPr lang="en-US" sz="1800" dirty="0">
                <a:ea typeface="Calibri"/>
              </a:rPr>
              <a:t> </a:t>
            </a:r>
            <a:r>
              <a:rPr lang="en-US" sz="1800" dirty="0">
                <a:solidFill>
                  <a:srgbClr val="2B91AF"/>
                </a:solidFill>
                <a:ea typeface="Calibri"/>
              </a:rPr>
              <a:t>Size</a:t>
            </a:r>
            <a:r>
              <a:rPr lang="en-US" sz="1800" dirty="0">
                <a:ea typeface="Calibri"/>
              </a:rPr>
              <a:t>(4, 3);</a:t>
            </a:r>
            <a:br>
              <a:rPr lang="en-US" sz="1800" dirty="0">
                <a:ea typeface="Calibri"/>
              </a:rPr>
            </a:br>
            <a:r>
              <a:rPr lang="en-US" sz="1800" dirty="0">
                <a:ea typeface="Calibri"/>
              </a:rPr>
              <a:t/>
            </a:r>
            <a:br>
              <a:rPr lang="en-US" sz="1800" dirty="0">
                <a:ea typeface="Calibri"/>
              </a:rPr>
            </a:br>
            <a:r>
              <a:rPr lang="en-US" sz="1800" dirty="0" err="1">
                <a:solidFill>
                  <a:srgbClr val="0000FF"/>
                </a:solidFill>
                <a:ea typeface="Calibri"/>
              </a:rPr>
              <a:t>var</a:t>
            </a:r>
            <a:r>
              <a:rPr lang="en-US" sz="1800" dirty="0">
                <a:ea typeface="Calibri"/>
              </a:rPr>
              <a:t> file = </a:t>
            </a:r>
            <a:r>
              <a:rPr lang="en-US" sz="1800" dirty="0">
                <a:solidFill>
                  <a:srgbClr val="0000FF"/>
                </a:solidFill>
                <a:ea typeface="Calibri"/>
              </a:rPr>
              <a:t>await</a:t>
            </a:r>
            <a:r>
              <a:rPr lang="en-US" sz="1800" dirty="0">
                <a:ea typeface="Calibri"/>
              </a:rPr>
              <a:t> </a:t>
            </a:r>
            <a:r>
              <a:rPr lang="en-US" sz="1800" dirty="0" err="1">
                <a:ea typeface="Calibri"/>
              </a:rPr>
              <a:t>ui.CaptureFileAsync</a:t>
            </a:r>
            <a:r>
              <a:rPr lang="en-US" sz="1800" dirty="0">
                <a:ea typeface="Calibri"/>
              </a:rPr>
              <a:t>(</a:t>
            </a:r>
            <a:r>
              <a:rPr lang="en-US" sz="1800" dirty="0" err="1">
                <a:solidFill>
                  <a:srgbClr val="2B91AF"/>
                </a:solidFill>
                <a:ea typeface="Calibri"/>
              </a:rPr>
              <a:t>CameraCaptureUIMode</a:t>
            </a:r>
            <a:r>
              <a:rPr lang="en-US" sz="1800" dirty="0" err="1">
                <a:ea typeface="Calibri"/>
              </a:rPr>
              <a:t>.Photo</a:t>
            </a:r>
            <a:r>
              <a:rPr lang="en-US" sz="1800" dirty="0">
                <a:ea typeface="Calibri"/>
              </a:rPr>
              <a:t>);</a:t>
            </a:r>
            <a:br>
              <a:rPr lang="en-US" sz="1800" dirty="0">
                <a:ea typeface="Calibri"/>
              </a:rPr>
            </a:br>
            <a:r>
              <a:rPr lang="en-US" sz="1800" dirty="0">
                <a:ea typeface="Calibri"/>
              </a:rPr>
              <a:t/>
            </a:r>
            <a:br>
              <a:rPr lang="en-US" sz="1800" dirty="0">
                <a:ea typeface="Calibri"/>
              </a:rPr>
            </a:br>
            <a:r>
              <a:rPr lang="en-US" sz="1800" dirty="0">
                <a:solidFill>
                  <a:srgbClr val="0000FF"/>
                </a:solidFill>
                <a:ea typeface="Calibri"/>
              </a:rPr>
              <a:t>if</a:t>
            </a:r>
            <a:r>
              <a:rPr lang="en-US" sz="1800" dirty="0">
                <a:ea typeface="Calibri"/>
              </a:rPr>
              <a:t> (file != null) </a:t>
            </a:r>
            <a:br>
              <a:rPr lang="en-US" sz="1800" dirty="0">
                <a:ea typeface="Calibri"/>
              </a:rPr>
            </a:br>
            <a:r>
              <a:rPr lang="en-US" sz="1800" dirty="0">
                <a:ea typeface="Calibri"/>
              </a:rPr>
              <a:t>{</a:t>
            </a:r>
            <a:br>
              <a:rPr lang="en-US" sz="1800" dirty="0">
                <a:ea typeface="Calibri"/>
              </a:rPr>
            </a:br>
            <a:r>
              <a:rPr lang="en-US" sz="1800" dirty="0">
                <a:ea typeface="Calibri"/>
              </a:rPr>
              <a:t>    </a:t>
            </a:r>
            <a:r>
              <a:rPr lang="en-US" sz="1800" dirty="0" err="1">
                <a:solidFill>
                  <a:srgbClr val="0000FF"/>
                </a:solidFill>
                <a:ea typeface="Calibri"/>
              </a:rPr>
              <a:t>var</a:t>
            </a:r>
            <a:r>
              <a:rPr lang="en-US" sz="1800" dirty="0">
                <a:ea typeface="Calibri"/>
              </a:rPr>
              <a:t> bitmap = </a:t>
            </a:r>
            <a:r>
              <a:rPr lang="en-US" sz="1800" dirty="0">
                <a:solidFill>
                  <a:srgbClr val="0000FF"/>
                </a:solidFill>
                <a:ea typeface="Calibri"/>
              </a:rPr>
              <a:t>new</a:t>
            </a:r>
            <a:r>
              <a:rPr lang="en-US" sz="1800" dirty="0">
                <a:ea typeface="Calibri"/>
              </a:rPr>
              <a:t> </a:t>
            </a:r>
            <a:r>
              <a:rPr lang="en-US" sz="1800" dirty="0" err="1">
                <a:solidFill>
                  <a:srgbClr val="2B91AF"/>
                </a:solidFill>
                <a:ea typeface="Calibri"/>
              </a:rPr>
              <a:t>BitmapImage</a:t>
            </a:r>
            <a:r>
              <a:rPr lang="en-US" sz="1800" dirty="0">
                <a:ea typeface="Calibri"/>
              </a:rPr>
              <a:t>() ;</a:t>
            </a:r>
          </a:p>
          <a:p>
            <a:r>
              <a:rPr lang="en-US" sz="1800" dirty="0">
                <a:ea typeface="Calibri"/>
              </a:rPr>
              <a:t>    </a:t>
            </a:r>
            <a:r>
              <a:rPr lang="en-US" sz="1800" dirty="0" err="1">
                <a:ea typeface="Calibri"/>
              </a:rPr>
              <a:t>bitmap.SetSource</a:t>
            </a:r>
            <a:r>
              <a:rPr lang="en-US" sz="1800" dirty="0">
                <a:ea typeface="Calibri"/>
              </a:rPr>
              <a:t>(</a:t>
            </a:r>
            <a:r>
              <a:rPr lang="en-US" sz="1800" dirty="0">
                <a:solidFill>
                  <a:srgbClr val="0000FF"/>
                </a:solidFill>
                <a:ea typeface="Calibri"/>
              </a:rPr>
              <a:t>await</a:t>
            </a:r>
            <a:r>
              <a:rPr lang="en-US" sz="1800" dirty="0">
                <a:ea typeface="Calibri"/>
              </a:rPr>
              <a:t> </a:t>
            </a:r>
            <a:r>
              <a:rPr lang="en-US" sz="1800" dirty="0" err="1">
                <a:ea typeface="Calibri"/>
              </a:rPr>
              <a:t>file.OpenAsync</a:t>
            </a:r>
            <a:r>
              <a:rPr lang="en-US" sz="1800" dirty="0">
                <a:ea typeface="Calibri"/>
              </a:rPr>
              <a:t>(</a:t>
            </a:r>
            <a:r>
              <a:rPr lang="en-US" sz="1800" dirty="0" err="1">
                <a:solidFill>
                  <a:srgbClr val="2B91AF"/>
                </a:solidFill>
                <a:ea typeface="Calibri"/>
              </a:rPr>
              <a:t>FileAccessMode</a:t>
            </a:r>
            <a:r>
              <a:rPr lang="en-US" sz="1800" dirty="0" err="1">
                <a:ea typeface="Calibri"/>
              </a:rPr>
              <a:t>.Read</a:t>
            </a:r>
            <a:r>
              <a:rPr lang="en-US" sz="1800" dirty="0">
                <a:ea typeface="Calibri"/>
              </a:rPr>
              <a:t>));</a:t>
            </a:r>
          </a:p>
          <a:p>
            <a:r>
              <a:rPr lang="en-US" sz="1800" dirty="0">
                <a:ea typeface="Calibri"/>
              </a:rPr>
              <a:t>    </a:t>
            </a:r>
            <a:r>
              <a:rPr lang="en-US" sz="1800" dirty="0" err="1">
                <a:ea typeface="Calibri"/>
              </a:rPr>
              <a:t>Photo.Source</a:t>
            </a:r>
            <a:r>
              <a:rPr lang="en-US" sz="1800" dirty="0">
                <a:ea typeface="Calibri"/>
              </a:rPr>
              <a:t> = bitmap;</a:t>
            </a:r>
            <a:br>
              <a:rPr lang="en-US" sz="1800" dirty="0">
                <a:ea typeface="Calibri"/>
              </a:rPr>
            </a:br>
            <a:r>
              <a:rPr lang="en-US" sz="1800" dirty="0">
                <a:ea typeface="Calibri"/>
              </a:rPr>
              <a:t>}</a:t>
            </a:r>
          </a:p>
        </p:txBody>
      </p:sp>
      <p:sp>
        <p:nvSpPr>
          <p:cNvPr id="4" name="Rectangle 3"/>
          <p:cNvSpPr/>
          <p:nvPr/>
        </p:nvSpPr>
        <p:spPr bwMode="auto">
          <a:xfrm>
            <a:off x="653576" y="1144415"/>
            <a:ext cx="3689825" cy="335756"/>
          </a:xfrm>
          <a:prstGeom prst="rect">
            <a:avLst/>
          </a:prstGeom>
          <a:noFill/>
          <a:ln w="28575">
            <a:solidFill>
              <a:srgbClr val="59CC0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0889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Flexibility of the Windows experience</a:t>
            </a:r>
          </a:p>
        </p:txBody>
      </p:sp>
      <p:sp>
        <p:nvSpPr>
          <p:cNvPr id="4" name="Rectangle 3"/>
          <p:cNvSpPr/>
          <p:nvPr/>
        </p:nvSpPr>
        <p:spPr bwMode="auto">
          <a:xfrm>
            <a:off x="6024431" y="2490061"/>
            <a:ext cx="2743200" cy="208832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1350" spc="-75"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367277" y="2490061"/>
            <a:ext cx="2743200" cy="2088323"/>
          </a:xfrm>
          <a:prstGeom prst="rect">
            <a:avLst/>
          </a:prstGeom>
          <a:solidFill>
            <a:srgbClr val="FFA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1350" spc="-75"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367791" y="1601182"/>
            <a:ext cx="8398105" cy="800905"/>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r>
              <a:rPr lang="en-US" sz="3000" dirty="0">
                <a:solidFill>
                  <a:schemeClr val="bg1"/>
                </a:solidFill>
                <a:latin typeface="+mj-lt"/>
              </a:rPr>
              <a:t>Maximum reach to your users across platforms</a:t>
            </a:r>
          </a:p>
        </p:txBody>
      </p:sp>
      <p:sp>
        <p:nvSpPr>
          <p:cNvPr id="7" name="Rectangle 6"/>
          <p:cNvSpPr/>
          <p:nvPr/>
        </p:nvSpPr>
        <p:spPr bwMode="auto">
          <a:xfrm>
            <a:off x="3195854" y="2490061"/>
            <a:ext cx="2743200" cy="2088323"/>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1350" spc="-75"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Text Placeholder 3"/>
          <p:cNvSpPr txBox="1">
            <a:spLocks/>
          </p:cNvSpPr>
          <p:nvPr/>
        </p:nvSpPr>
        <p:spPr>
          <a:xfrm>
            <a:off x="3253430" y="3111385"/>
            <a:ext cx="2728824" cy="648639"/>
          </a:xfrm>
          <a:prstGeom prst="rect">
            <a:avLst/>
          </a:prstGeom>
        </p:spPr>
        <p:txBody>
          <a:bodyPr vert="horz" lIns="68580" tIns="0" rIns="0" bIns="0" rtlCol="0">
            <a:no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bg1"/>
                </a:solidFill>
              </a:rPr>
              <a:t>Websites</a:t>
            </a:r>
          </a:p>
          <a:p>
            <a:pPr marL="0" indent="0">
              <a:buNone/>
            </a:pPr>
            <a:r>
              <a:rPr lang="en-US" sz="1500" spc="0" dirty="0">
                <a:solidFill>
                  <a:schemeClr val="bg1"/>
                </a:solidFill>
                <a:latin typeface="+mj-lt"/>
              </a:rPr>
              <a:t>Broad reach across </a:t>
            </a:r>
            <a:r>
              <a:rPr lang="en-US" sz="1500" spc="0" dirty="0" err="1">
                <a:solidFill>
                  <a:schemeClr val="bg1"/>
                </a:solidFill>
                <a:latin typeface="+mj-lt"/>
              </a:rPr>
              <a:t>OSes</a:t>
            </a:r>
            <a:endParaRPr lang="en-US" sz="1500" spc="0" dirty="0">
              <a:solidFill>
                <a:schemeClr val="bg1"/>
              </a:solidFill>
              <a:latin typeface="+mj-lt"/>
            </a:endParaRPr>
          </a:p>
        </p:txBody>
      </p:sp>
      <p:sp>
        <p:nvSpPr>
          <p:cNvPr id="10" name="Text Placeholder 3"/>
          <p:cNvSpPr txBox="1">
            <a:spLocks/>
          </p:cNvSpPr>
          <p:nvPr/>
        </p:nvSpPr>
        <p:spPr>
          <a:xfrm>
            <a:off x="6064194" y="3072180"/>
            <a:ext cx="2728824" cy="820362"/>
          </a:xfrm>
          <a:prstGeom prst="rect">
            <a:avLst/>
          </a:prstGeom>
        </p:spPr>
        <p:txBody>
          <a:bodyPr vert="horz" wrap="square" lIns="68580" tIns="67192" rIns="107507" bIns="0" rtlCol="0">
            <a:spAutoFit/>
          </a:bodyPr>
          <a:lstStyle>
            <a:lvl1pPr marL="281461" marR="0" indent="-281461" algn="l" defTabSz="913859" rtl="0" eaLnBrk="1" fontAlgn="auto" latinLnBrk="0" hangingPunct="1">
              <a:lnSpc>
                <a:spcPct val="90000"/>
              </a:lnSpc>
              <a:spcBef>
                <a:spcPts val="1200"/>
              </a:spcBef>
              <a:spcAft>
                <a:spcPts val="0"/>
              </a:spcAft>
              <a:buClr>
                <a:schemeClr val="tx1"/>
              </a:buClr>
              <a:buSzPct val="90000"/>
              <a:buFont typeface="Arial" pitchFamily="34" charset="0"/>
              <a:buChar char="•"/>
              <a:tabLst/>
              <a:defRPr sz="3500" kern="1200" spc="0" baseline="0">
                <a:gradFill>
                  <a:gsLst>
                    <a:gs pos="1250">
                      <a:schemeClr val="tx1">
                        <a:lumMod val="65000"/>
                        <a:lumOff val="35000"/>
                      </a:schemeClr>
                    </a:gs>
                    <a:gs pos="99000">
                      <a:schemeClr val="tx1">
                        <a:lumMod val="65000"/>
                        <a:lumOff val="35000"/>
                      </a:schemeClr>
                    </a:gs>
                  </a:gsLst>
                  <a:lin ang="5400000" scaled="0"/>
                </a:gradFill>
                <a:latin typeface="+mj-lt"/>
                <a:ea typeface="+mn-ea"/>
                <a:cs typeface="+mn-cs"/>
              </a:defRPr>
            </a:lvl1pPr>
            <a:lvl2pPr marL="520303" marR="0" indent="-228427" algn="l" defTabSz="91385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2pPr>
            <a:lvl3pPr marL="685278" marR="0" indent="-164975" algn="l" defTabSz="91385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3pPr>
            <a:lvl4pPr marL="862941" marR="0" indent="-177665" algn="l" defTabSz="91385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4pPr>
            <a:lvl5pPr marL="1027915" marR="0" indent="-164975" algn="l" defTabSz="91385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5pPr>
            <a:lvl6pPr marL="2513112" indent="-228465" algn="l" defTabSz="9138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42" indent="-228465" algn="l" defTabSz="9138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971" indent="-228465" algn="l" defTabSz="9138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04" indent="-228465" algn="l" defTabSz="91385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spc="-70" dirty="0">
                <a:solidFill>
                  <a:schemeClr val="bg1"/>
                </a:solidFill>
                <a:latin typeface="+mn-lt"/>
              </a:rPr>
              <a:t>Desktop apps</a:t>
            </a:r>
          </a:p>
          <a:p>
            <a:pPr marL="0" indent="0" defTabSz="914363">
              <a:spcBef>
                <a:spcPct val="20000"/>
              </a:spcBef>
              <a:buClrTx/>
              <a:buNone/>
            </a:pPr>
            <a:r>
              <a:rPr lang="en-US" sz="1500" dirty="0">
                <a:solidFill>
                  <a:schemeClr val="bg1"/>
                </a:solidFill>
              </a:rPr>
              <a:t>Keep software </a:t>
            </a:r>
            <a:br>
              <a:rPr lang="en-US" sz="1500" dirty="0">
                <a:solidFill>
                  <a:schemeClr val="bg1"/>
                </a:solidFill>
              </a:rPr>
            </a:br>
            <a:r>
              <a:rPr lang="en-US" sz="1500" dirty="0">
                <a:solidFill>
                  <a:schemeClr val="bg1"/>
                </a:solidFill>
              </a:rPr>
              <a:t>investments already made</a:t>
            </a:r>
          </a:p>
        </p:txBody>
      </p:sp>
      <p:sp>
        <p:nvSpPr>
          <p:cNvPr id="8" name="Text Placeholder 2"/>
          <p:cNvSpPr>
            <a:spLocks noGrp="1"/>
          </p:cNvSpPr>
          <p:nvPr>
            <p:ph type="body" sz="quarter" idx="4294967295"/>
          </p:nvPr>
        </p:nvSpPr>
        <p:spPr>
          <a:xfrm>
            <a:off x="414902" y="3111385"/>
            <a:ext cx="2647950" cy="1179512"/>
          </a:xfrm>
        </p:spPr>
        <p:txBody>
          <a:bodyPr vert="horz" lIns="68580" tIns="0" rIns="0" bIns="0" rtlCol="0">
            <a:noAutofit/>
          </a:bodyPr>
          <a:lstStyle/>
          <a:p>
            <a:pPr marL="0" indent="0">
              <a:buNone/>
            </a:pPr>
            <a:r>
              <a:rPr lang="en-US" sz="2100" spc="-70" dirty="0">
                <a:solidFill>
                  <a:schemeClr val="bg1"/>
                </a:solidFill>
                <a:latin typeface="+mn-lt"/>
              </a:rPr>
              <a:t>Native apps</a:t>
            </a:r>
          </a:p>
          <a:p>
            <a:pPr marL="0" indent="0">
              <a:buNone/>
            </a:pPr>
            <a:r>
              <a:rPr lang="en-US" sz="1500" dirty="0">
                <a:solidFill>
                  <a:schemeClr val="bg1"/>
                </a:solidFill>
              </a:rPr>
              <a:t>Build for new, mobile scenarios</a:t>
            </a:r>
          </a:p>
          <a:p>
            <a:pPr marL="0" indent="0">
              <a:buNone/>
            </a:pPr>
            <a:r>
              <a:rPr lang="en-US" sz="1500" dirty="0">
                <a:solidFill>
                  <a:schemeClr val="bg1"/>
                </a:solidFill>
              </a:rPr>
              <a:t>Leverage search, share and new capabilities</a:t>
            </a:r>
          </a:p>
        </p:txBody>
      </p:sp>
    </p:spTree>
    <p:extLst>
      <p:ext uri="{BB962C8B-B14F-4D97-AF65-F5344CB8AC3E}">
        <p14:creationId xmlns:p14="http://schemas.microsoft.com/office/powerpoint/2010/main" val="32270004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563129"/>
            <a:ext cx="8740142" cy="1347163"/>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r>
              <a:rPr lang="en-US" sz="6500" dirty="0" smtClean="0">
                <a:solidFill>
                  <a:schemeClr val="bg1"/>
                </a:solidFill>
                <a:latin typeface="Segoe UI Light" pitchFamily="34" charset="0"/>
              </a:rPr>
              <a:t>Windows Phone</a:t>
            </a:r>
            <a:endParaRPr lang="en-US" sz="6500" dirty="0">
              <a:solidFill>
                <a:schemeClr val="bg1"/>
              </a:solidFill>
              <a:latin typeface="Segoe UI Light" pitchFamily="34" charset="0"/>
            </a:endParaRPr>
          </a:p>
          <a:p>
            <a:pPr algn="l"/>
            <a:endParaRPr lang="en-US" sz="6500" dirty="0">
              <a:solidFill>
                <a:schemeClr val="bg1"/>
              </a:solidFill>
              <a:latin typeface="Segoe UI Light" pitchFamily="34" charset="0"/>
            </a:endParaRPr>
          </a:p>
        </p:txBody>
      </p:sp>
    </p:spTree>
    <p:extLst>
      <p:ext uri="{BB962C8B-B14F-4D97-AF65-F5344CB8AC3E}">
        <p14:creationId xmlns:p14="http://schemas.microsoft.com/office/powerpoint/2010/main" val="22757753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US" dirty="0" smtClean="0"/>
              <a:t>Beautiful new hardware from Nokia, HTC, Samsung and more…</a:t>
            </a:r>
            <a:endParaRPr lang="en-US" dirty="0"/>
          </a:p>
        </p:txBody>
      </p:sp>
      <p:sp>
        <p:nvSpPr>
          <p:cNvPr id="9" name="Title 8"/>
          <p:cNvSpPr>
            <a:spLocks noGrp="1"/>
          </p:cNvSpPr>
          <p:nvPr>
            <p:ph type="title"/>
          </p:nvPr>
        </p:nvSpPr>
        <p:spPr/>
        <p:txBody>
          <a:bodyPr/>
          <a:lstStyle/>
          <a:p>
            <a:r>
              <a:rPr lang="en-US" dirty="0" smtClean="0"/>
              <a:t>Windows Phone 8 Hardware</a:t>
            </a:r>
            <a:endParaRPr lang="en-US" dirty="0"/>
          </a:p>
        </p:txBody>
      </p:sp>
      <p:pic>
        <p:nvPicPr>
          <p:cNvPr id="5" name="Picture 4"/>
          <p:cNvPicPr>
            <a:picLocks noChangeAspect="1"/>
          </p:cNvPicPr>
          <p:nvPr/>
        </p:nvPicPr>
        <p:blipFill rotWithShape="1">
          <a:blip r:embed="rId2"/>
          <a:srcRect l="16207" r="15401"/>
          <a:stretch/>
        </p:blipFill>
        <p:spPr>
          <a:xfrm>
            <a:off x="3791608" y="1522103"/>
            <a:ext cx="2065282" cy="3188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a:stretch>
            <a:fillRect/>
          </a:stretch>
        </p:blipFill>
        <p:spPr>
          <a:xfrm>
            <a:off x="6168262" y="1522103"/>
            <a:ext cx="2218993" cy="333564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2785" y="1842138"/>
            <a:ext cx="1495425" cy="2695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422216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10"/>
          </p:nvPr>
        </p:nvSpPr>
        <p:spPr>
          <a:xfrm>
            <a:off x="201929" y="891882"/>
            <a:ext cx="8740142" cy="3287367"/>
          </a:xfrm>
        </p:spPr>
        <p:txBody>
          <a:bodyPr/>
          <a:lstStyle/>
          <a:p>
            <a:r>
              <a:rPr lang="en-US" sz="3200" dirty="0"/>
              <a:t>New multicore chipset</a:t>
            </a:r>
          </a:p>
          <a:p>
            <a:r>
              <a:rPr lang="en-US" sz="3200" dirty="0"/>
              <a:t>New graphics processor</a:t>
            </a:r>
          </a:p>
          <a:p>
            <a:r>
              <a:rPr lang="en-US" sz="3200" dirty="0"/>
              <a:t>Increased RAM: 1GB or 512MB</a:t>
            </a:r>
          </a:p>
          <a:p>
            <a:r>
              <a:rPr lang="en-US" sz="3200" dirty="0"/>
              <a:t>More Screen resolutions</a:t>
            </a:r>
          </a:p>
          <a:p>
            <a:r>
              <a:rPr lang="en-US" sz="3200" dirty="0"/>
              <a:t>Removable, </a:t>
            </a:r>
            <a:r>
              <a:rPr lang="en-US" sz="3200" dirty="0" err="1"/>
              <a:t>encryptable</a:t>
            </a:r>
            <a:r>
              <a:rPr lang="en-US" sz="3200" dirty="0"/>
              <a:t> storage</a:t>
            </a:r>
          </a:p>
          <a:p>
            <a:r>
              <a:rPr lang="en-US" sz="3200" dirty="0"/>
              <a:t>NFC</a:t>
            </a:r>
            <a:endParaRPr lang="en-US" dirty="0"/>
          </a:p>
        </p:txBody>
      </p:sp>
      <p:sp>
        <p:nvSpPr>
          <p:cNvPr id="2" name="Title 1"/>
          <p:cNvSpPr>
            <a:spLocks noGrp="1"/>
          </p:cNvSpPr>
          <p:nvPr>
            <p:ph type="title"/>
          </p:nvPr>
        </p:nvSpPr>
        <p:spPr/>
        <p:txBody>
          <a:bodyPr/>
          <a:lstStyle/>
          <a:p>
            <a:r>
              <a:rPr lang="en-US" smtClean="0"/>
              <a:t>Modern Smartphone Platform</a:t>
            </a:r>
            <a:endParaRPr lang="en-US" dirty="0"/>
          </a:p>
        </p:txBody>
      </p:sp>
      <p:pic>
        <p:nvPicPr>
          <p:cNvPr id="7" name="Glare" descr="\\sfp\Resources\Microsoft\Archive\Exec_Tier_Archive\Brand_Specific\Windows Phone\WP 7.5 Phones\Generic 7.5 Phone\Generic_Phone_Gl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2564456"/>
            <a:ext cx="2004887" cy="375866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553200" y="891882"/>
            <a:ext cx="1907341" cy="3697851"/>
            <a:chOff x="1571168" y="1008891"/>
            <a:chExt cx="1907341" cy="3697851"/>
          </a:xfrm>
        </p:grpSpPr>
        <p:sp>
          <p:nvSpPr>
            <p:cNvPr id="25" name="Rectangle 24"/>
            <p:cNvSpPr/>
            <p:nvPr/>
          </p:nvSpPr>
          <p:spPr bwMode="auto">
            <a:xfrm>
              <a:off x="1653345" y="1190798"/>
              <a:ext cx="1702031" cy="31733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9542" y="1458838"/>
              <a:ext cx="1685924" cy="2809874"/>
            </a:xfrm>
            <a:prstGeom prst="rect">
              <a:avLst/>
            </a:prstGeom>
          </p:spPr>
        </p:pic>
        <p:pic>
          <p:nvPicPr>
            <p:cNvPr id="27" name="Generic Phone" descr="\\SFP\Resources\Microsoft\Archive\Exec_Tier_Archive\Brand_Specific\Windows Phone\WP 7.5 Phones\Generic 7.5 Phone\Generic_NoScree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1168" y="1008891"/>
              <a:ext cx="1907341" cy="36978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2392018" y="4322478"/>
              <a:ext cx="278295" cy="242616"/>
            </a:xfrm>
            <a:prstGeom prst="rect">
              <a:avLst/>
            </a:prstGeom>
          </p:spPr>
        </p:pic>
      </p:grpSp>
    </p:spTree>
    <p:extLst>
      <p:ext uri="{BB962C8B-B14F-4D97-AF65-F5344CB8AC3E}">
        <p14:creationId xmlns:p14="http://schemas.microsoft.com/office/powerpoint/2010/main" val="11000049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01929" y="891882"/>
            <a:ext cx="8740142" cy="939032"/>
          </a:xfrm>
        </p:spPr>
        <p:txBody>
          <a:bodyPr/>
          <a:lstStyle/>
          <a:p>
            <a:r>
              <a:rPr lang="en-US" dirty="0" smtClean="0"/>
              <a:t>Windows 8 and Windows Phone 8 share many components at the operating system level</a:t>
            </a:r>
            <a:endParaRPr lang="en-US" dirty="0"/>
          </a:p>
        </p:txBody>
      </p:sp>
      <p:sp>
        <p:nvSpPr>
          <p:cNvPr id="8" name="Title 7"/>
          <p:cNvSpPr>
            <a:spLocks noGrp="1"/>
          </p:cNvSpPr>
          <p:nvPr>
            <p:ph type="title"/>
          </p:nvPr>
        </p:nvSpPr>
        <p:spPr/>
        <p:txBody>
          <a:bodyPr/>
          <a:lstStyle/>
          <a:p>
            <a:r>
              <a:rPr lang="en-US" dirty="0" smtClean="0"/>
              <a:t>Shared Windows Core</a:t>
            </a:r>
            <a:endParaRPr lang="en-US" dirty="0"/>
          </a:p>
        </p:txBody>
      </p:sp>
      <p:grpSp>
        <p:nvGrpSpPr>
          <p:cNvPr id="9" name="Group 8"/>
          <p:cNvGrpSpPr/>
          <p:nvPr/>
        </p:nvGrpSpPr>
        <p:grpSpPr>
          <a:xfrm>
            <a:off x="1024672" y="2048491"/>
            <a:ext cx="1452237" cy="2733059"/>
            <a:chOff x="1024672" y="1394679"/>
            <a:chExt cx="1452237" cy="2733059"/>
          </a:xfrm>
        </p:grpSpPr>
        <p:grpSp>
          <p:nvGrpSpPr>
            <p:cNvPr id="6" name="Group 5"/>
            <p:cNvGrpSpPr/>
            <p:nvPr/>
          </p:nvGrpSpPr>
          <p:grpSpPr>
            <a:xfrm>
              <a:off x="1024672" y="1394679"/>
              <a:ext cx="1452237" cy="2733059"/>
              <a:chOff x="1479573" y="1748848"/>
              <a:chExt cx="2174951" cy="4151376"/>
            </a:xfrm>
          </p:grpSpPr>
          <p:pic>
            <p:nvPicPr>
              <p:cNvPr id="11" name="Picture 2" descr="C:\Users\chrisw\Desktop\inside phon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479573" y="1900238"/>
                <a:ext cx="2171678" cy="38544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13331" y="1748848"/>
                <a:ext cx="2141193" cy="41513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chrisw\Desktop\inside phon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733564" y="2532591"/>
                <a:ext cx="1416844" cy="2149476"/>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p:cNvPicPr>
              <a:picLocks noChangeAspect="1"/>
            </p:cNvPicPr>
            <p:nvPr/>
          </p:nvPicPr>
          <p:blipFill>
            <a:blip r:embed="rId5"/>
            <a:stretch>
              <a:fillRect/>
            </a:stretch>
          </p:blipFill>
          <p:spPr>
            <a:xfrm>
              <a:off x="1181699" y="2582843"/>
              <a:ext cx="1136498" cy="1226115"/>
            </a:xfrm>
            <a:prstGeom prst="rect">
              <a:avLst/>
            </a:prstGeom>
          </p:spPr>
        </p:pic>
      </p:grpSp>
      <p:pic>
        <p:nvPicPr>
          <p:cNvPr id="14" name="Picture 13"/>
          <p:cNvPicPr>
            <a:picLocks noChangeAspect="1"/>
          </p:cNvPicPr>
          <p:nvPr/>
        </p:nvPicPr>
        <p:blipFill>
          <a:blip r:embed="rId6"/>
          <a:stretch>
            <a:fillRect/>
          </a:stretch>
        </p:blipFill>
        <p:spPr>
          <a:xfrm>
            <a:off x="1179514" y="3289724"/>
            <a:ext cx="1089406" cy="236346"/>
          </a:xfrm>
          <a:prstGeom prst="rect">
            <a:avLst/>
          </a:prstGeom>
        </p:spPr>
      </p:pic>
      <p:grpSp>
        <p:nvGrpSpPr>
          <p:cNvPr id="20" name="Group 19"/>
          <p:cNvGrpSpPr/>
          <p:nvPr/>
        </p:nvGrpSpPr>
        <p:grpSpPr>
          <a:xfrm>
            <a:off x="5119352" y="2045066"/>
            <a:ext cx="3689798" cy="2202349"/>
            <a:chOff x="4200526" y="1856882"/>
            <a:chExt cx="5902324" cy="3947179"/>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87048" y="2286775"/>
              <a:ext cx="5530079" cy="3110281"/>
            </a:xfrm>
            <a:prstGeom prst="rect">
              <a:avLst/>
            </a:prstGeom>
          </p:spPr>
        </p:pic>
        <p:pic>
          <p:nvPicPr>
            <p:cNvPr id="17" name="Picture 2" descr="C:\Users\alyssaj\Desktop\UPLOAD_EXEC_TIER_ARCHIVE\GoogleTablet_noscre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00526" y="1856882"/>
              <a:ext cx="5902324" cy="39471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951986" y="3011187"/>
              <a:ext cx="3875655" cy="1918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951986" y="3011187"/>
              <a:ext cx="3875655" cy="1918001"/>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8892" y="1886844"/>
            <a:ext cx="1592397" cy="2894706"/>
          </a:xfrm>
          <a:prstGeom prst="rect">
            <a:avLst/>
          </a:prstGeom>
        </p:spPr>
      </p:pic>
    </p:spTree>
    <p:extLst>
      <p:ext uri="{BB962C8B-B14F-4D97-AF65-F5344CB8AC3E}">
        <p14:creationId xmlns:p14="http://schemas.microsoft.com/office/powerpoint/2010/main" val="1078136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94967295"/>
          </p:nvPr>
        </p:nvSpPr>
        <p:spPr>
          <a:xfrm>
            <a:off x="401639" y="892175"/>
            <a:ext cx="8437562" cy="3965575"/>
          </a:xfrm>
        </p:spPr>
        <p:txBody>
          <a:bodyPr/>
          <a:lstStyle/>
          <a:p>
            <a:r>
              <a:rPr lang="en-GB" dirty="0" smtClean="0"/>
              <a:t>Shared Core means</a:t>
            </a:r>
          </a:p>
          <a:p>
            <a:pPr lvl="1"/>
            <a:r>
              <a:rPr lang="en-GB" dirty="0" smtClean="0"/>
              <a:t>OS components such as the kernel, networking, graphics support, file system and multimedia are the same on both Windows 8 and Windows Phone 8</a:t>
            </a:r>
          </a:p>
          <a:p>
            <a:pPr lvl="1"/>
            <a:r>
              <a:rPr lang="en-GB" dirty="0" smtClean="0"/>
              <a:t>Hardware manufacturers work with the same driver model on both platforms</a:t>
            </a:r>
          </a:p>
          <a:p>
            <a:pPr lvl="1"/>
            <a:r>
              <a:rPr lang="en-GB" dirty="0" smtClean="0"/>
              <a:t>Windows Phone gets the support for multi-core and other hardware features that Windows has had for years</a:t>
            </a:r>
          </a:p>
          <a:p>
            <a:pPr lvl="1"/>
            <a:r>
              <a:rPr lang="en-GB" dirty="0" smtClean="0"/>
              <a:t>These solid, common foundations makes it easier to extend the Windows Phone platform into the future</a:t>
            </a:r>
          </a:p>
          <a:p>
            <a:r>
              <a:rPr lang="en-GB" dirty="0" smtClean="0"/>
              <a:t>It doesn’t mean</a:t>
            </a:r>
          </a:p>
          <a:p>
            <a:pPr lvl="1"/>
            <a:r>
              <a:rPr lang="en-GB" dirty="0" smtClean="0"/>
              <a:t>Windows 8 and Windows Phone 8 developers work to exactly the same APIs</a:t>
            </a:r>
          </a:p>
          <a:p>
            <a:pPr lvl="2"/>
            <a:r>
              <a:rPr lang="en-GB" dirty="0" smtClean="0"/>
              <a:t>(though you will see more commonality as new features are introduced to both platforms in the future)</a:t>
            </a:r>
            <a:endParaRPr lang="en-GB" dirty="0"/>
          </a:p>
        </p:txBody>
      </p:sp>
      <p:sp>
        <p:nvSpPr>
          <p:cNvPr id="8" name="Title 7"/>
          <p:cNvSpPr>
            <a:spLocks noGrp="1"/>
          </p:cNvSpPr>
          <p:nvPr>
            <p:ph type="title" idx="4294967295"/>
          </p:nvPr>
        </p:nvSpPr>
        <p:spPr>
          <a:xfrm>
            <a:off x="401638" y="217488"/>
            <a:ext cx="8742362" cy="674687"/>
          </a:xfrm>
        </p:spPr>
        <p:txBody>
          <a:bodyPr/>
          <a:lstStyle/>
          <a:p>
            <a:r>
              <a:rPr lang="en-US" smtClean="0"/>
              <a:t>Shared Windows Core</a:t>
            </a:r>
            <a:endParaRPr lang="en-GB" dirty="0"/>
          </a:p>
        </p:txBody>
      </p:sp>
    </p:spTree>
    <p:extLst>
      <p:ext uri="{BB962C8B-B14F-4D97-AF65-F5344CB8AC3E}">
        <p14:creationId xmlns:p14="http://schemas.microsoft.com/office/powerpoint/2010/main" val="321271546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Windows Phone Platform</a:t>
            </a:r>
            <a:endParaRPr lang="en-US" dirty="0"/>
          </a:p>
        </p:txBody>
      </p:sp>
      <p:graphicFrame>
        <p:nvGraphicFramePr>
          <p:cNvPr id="45" name="Table 44"/>
          <p:cNvGraphicFramePr>
            <a:graphicFrameLocks noGrp="1"/>
          </p:cNvGraphicFramePr>
          <p:nvPr>
            <p:extLst>
              <p:ext uri="{D42A27DB-BD31-4B8C-83A1-F6EECF244321}">
                <p14:modId xmlns:p14="http://schemas.microsoft.com/office/powerpoint/2010/main" val="2429082520"/>
              </p:ext>
            </p:extLst>
          </p:nvPr>
        </p:nvGraphicFramePr>
        <p:xfrm>
          <a:off x="838200" y="891882"/>
          <a:ext cx="7260996" cy="4032744"/>
        </p:xfrm>
        <a:graphic>
          <a:graphicData uri="http://schemas.openxmlformats.org/drawingml/2006/table">
            <a:tbl>
              <a:tblPr firstRow="1" bandRow="1"/>
              <a:tblGrid>
                <a:gridCol w="1210166"/>
                <a:gridCol w="1210166"/>
                <a:gridCol w="1210166"/>
                <a:gridCol w="605083"/>
                <a:gridCol w="605083"/>
                <a:gridCol w="1210166"/>
                <a:gridCol w="1210166"/>
              </a:tblGrid>
              <a:tr h="373402">
                <a:tc gridSpan="7">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200" dirty="0" smtClean="0">
                          <a:solidFill>
                            <a:schemeClr val="bg1"/>
                          </a:solidFill>
                          <a:latin typeface="+mn-lt"/>
                        </a:rPr>
                        <a:t>Windows Phone 8 Developer</a:t>
                      </a:r>
                      <a:r>
                        <a:rPr lang="en-AU" sz="1200" baseline="0" dirty="0" smtClean="0">
                          <a:solidFill>
                            <a:schemeClr val="bg1"/>
                          </a:solidFill>
                          <a:latin typeface="+mn-lt"/>
                        </a:rPr>
                        <a:t> Platform</a:t>
                      </a:r>
                      <a:endParaRPr lang="en-AU" sz="1200" dirty="0" smtClean="0">
                        <a:solidFill>
                          <a:schemeClr val="bg1"/>
                        </a:solidFill>
                        <a:latin typeface="+mn-lt"/>
                      </a:endParaRPr>
                    </a:p>
                  </a:txBody>
                  <a:tcPr marL="27081" marR="27081" marT="27081" marB="27081" anchor="ctr">
                    <a:lnL w="28575" cap="flat" cmpd="sng" algn="ctr">
                      <a:solidFill>
                        <a:sysClr val="window" lastClr="FFFFFF"/>
                      </a:solidFill>
                      <a:prstDash val="solid"/>
                      <a:round/>
                      <a:headEnd type="none" w="med" len="med"/>
                      <a:tailEnd type="none" w="med" len="med"/>
                    </a:lnL>
                    <a:lnR w="28575" cap="flat" cmpd="sng" algn="ctr">
                      <a:solidFill>
                        <a:sysClr val="window" lastClr="FFFFFF"/>
                      </a:solidFill>
                      <a:prstDash val="solid"/>
                      <a:round/>
                      <a:headEnd type="none" w="med" len="med"/>
                      <a:tailEnd type="none" w="med" len="med"/>
                    </a:lnR>
                    <a:lnT w="28575"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pPr algn="ctr"/>
                      <a:endParaRPr lang="en-AU" sz="1600" dirty="0">
                        <a:solidFill>
                          <a:schemeClr val="bg1"/>
                        </a:solidFill>
                      </a:endParaRPr>
                    </a:p>
                  </a:txBody>
                  <a:tcPr marL="45720" marR="45720"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AU" sz="1600" dirty="0">
                        <a:solidFill>
                          <a:schemeClr val="bg1"/>
                        </a:solidFill>
                      </a:endParaRPr>
                    </a:p>
                  </a:txBody>
                  <a:tcPr marL="45720" marR="45720"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AU" sz="1600"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AU"/>
                    </a:p>
                  </a:txBody>
                  <a:tcPr/>
                </a:tc>
                <a:tc hMerge="1">
                  <a:txBody>
                    <a:bodyPr/>
                    <a:lstStyle/>
                    <a:p>
                      <a:pPr algn="ctr"/>
                      <a:endParaRPr lang="en-AU" sz="1600" dirty="0">
                        <a:solidFill>
                          <a:schemeClr val="bg1"/>
                        </a:solidFill>
                      </a:endParaRPr>
                    </a:p>
                  </a:txBody>
                  <a:tcPr marL="45720" marR="45720"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AU" sz="1600" dirty="0">
                        <a:solidFill>
                          <a:schemeClr val="bg1"/>
                        </a:solidFill>
                      </a:endParaRPr>
                    </a:p>
                  </a:txBody>
                  <a:tcPr marL="45720" marR="45720" anchor="ctr">
                    <a:lnL w="190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373402">
                <a:tc gridSpan="4">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200" dirty="0" smtClean="0">
                          <a:solidFill>
                            <a:schemeClr val="bg1"/>
                          </a:solidFill>
                          <a:latin typeface="+mn-lt"/>
                        </a:rPr>
                        <a:t>XAML Apps</a:t>
                      </a:r>
                    </a:p>
                  </a:txBody>
                  <a:tcPr marL="27081" marR="27081" marT="27081" marB="27081" anchor="ctr">
                    <a:lnL w="28575" cap="flat" cmpd="sng" algn="ctr">
                      <a:solidFill>
                        <a:sysClr val="window" lastClr="FFFFFF"/>
                      </a:solidFill>
                      <a:prstDash val="solid"/>
                      <a:round/>
                      <a:headEnd type="none" w="med" len="med"/>
                      <a:tailEnd type="none" w="med" len="med"/>
                    </a:lnL>
                    <a:lnR w="28575"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064A2"/>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AU" sz="2000" dirty="0" smtClean="0">
                        <a:solidFill>
                          <a:schemeClr val="bg1"/>
                        </a:solidFill>
                      </a:endParaRPr>
                    </a:p>
                  </a:txBody>
                  <a:tcPr marL="45720" marR="4572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AU" sz="2000" dirty="0" smtClean="0">
                        <a:solidFill>
                          <a:schemeClr val="bg1"/>
                        </a:solidFill>
                      </a:endParaRPr>
                    </a:p>
                  </a:txBody>
                  <a:tcPr marL="45720" marR="4572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AU" sz="2000" dirty="0" smtClean="0">
                        <a:solidFill>
                          <a:schemeClr val="bg1"/>
                        </a:solidFill>
                      </a:endParaRPr>
                    </a:p>
                  </a:txBody>
                  <a:tcPr marL="45720" marR="45720" anchor="ctr">
                    <a:lnL w="190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gridSpan="3">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200" dirty="0" smtClean="0">
                          <a:solidFill>
                            <a:schemeClr val="bg1"/>
                          </a:solidFill>
                          <a:latin typeface="+mn-lt"/>
                        </a:rPr>
                        <a:t>Direct3D Apps</a:t>
                      </a:r>
                    </a:p>
                  </a:txBody>
                  <a:tcPr marL="27081" marR="27081" marT="27081" marB="27081" anchor="ctr">
                    <a:lnL w="28575" cap="flat" cmpd="sng" algn="ctr">
                      <a:solidFill>
                        <a:sysClr val="window" lastClr="FFFFFF"/>
                      </a:solidFill>
                      <a:prstDash val="solid"/>
                      <a:round/>
                      <a:headEnd type="none" w="med" len="med"/>
                      <a:tailEnd type="none" w="med" len="med"/>
                    </a:lnL>
                    <a:lnR w="28575"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AU" sz="2000" dirty="0" smtClean="0">
                        <a:solidFill>
                          <a:schemeClr val="bg1"/>
                        </a:solidFill>
                      </a:endParaRPr>
                    </a:p>
                  </a:txBody>
                  <a:tcPr marL="45720" marR="4572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AU" sz="2000" dirty="0" smtClean="0">
                        <a:solidFill>
                          <a:schemeClr val="bg1"/>
                        </a:solidFill>
                      </a:endParaRPr>
                    </a:p>
                  </a:txBody>
                  <a:tcPr marL="45720" marR="4572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522764">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XAML</a:t>
                      </a:r>
                      <a:endParaRPr lang="en-AU" sz="1000" dirty="0">
                        <a:solidFill>
                          <a:schemeClr val="bg1"/>
                        </a:solidFill>
                        <a:latin typeface="+mn-lt"/>
                      </a:endParaRPr>
                    </a:p>
                  </a:txBody>
                  <a:tcPr marL="27081" marR="27081" marT="27081" marB="27081" anchor="ctr">
                    <a:lnL w="28575"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Maps</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err="1" smtClean="0">
                          <a:solidFill>
                            <a:schemeClr val="bg1"/>
                          </a:solidFill>
                          <a:latin typeface="+mn-lt"/>
                        </a:rPr>
                        <a:t>Geolocation</a:t>
                      </a:r>
                      <a:endParaRPr lang="en-AU" sz="1000" dirty="0">
                        <a:solidFill>
                          <a:schemeClr val="bg1"/>
                        </a:solidFill>
                        <a:latin typeface="+mn-lt"/>
                      </a:endParaRPr>
                    </a:p>
                  </a:txBody>
                  <a:tcPr marL="27081" marR="27081" marT="27081" marB="27081" anchor="ctr">
                    <a:lnL w="190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gridSpan="2">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Sensors</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hMerge="1">
                  <a:txBody>
                    <a:bodyPr/>
                    <a:lstStyle/>
                    <a:p>
                      <a:endParaRPr lang="en-AU"/>
                    </a:p>
                  </a:txBody>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In-App Purchase</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Direct3D</a:t>
                      </a:r>
                      <a:endParaRPr lang="en-AU" sz="1000" dirty="0">
                        <a:solidFill>
                          <a:schemeClr val="bg1"/>
                        </a:solidFill>
                        <a:latin typeface="+mn-lt"/>
                      </a:endParaRPr>
                    </a:p>
                  </a:txBody>
                  <a:tcPr marL="27081" marR="27081" marT="27081" marB="27081" anchor="ctr">
                    <a:lnL w="19050" cap="flat" cmpd="sng" algn="ctr">
                      <a:solidFill>
                        <a:sysClr val="window" lastClr="FFFFFF"/>
                      </a:solidFill>
                      <a:prstDash val="solid"/>
                      <a:round/>
                      <a:headEnd type="none" w="med" len="med"/>
                      <a:tailEnd type="none" w="med" len="med"/>
                    </a:lnL>
                    <a:lnR w="28575"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BBB59"/>
                    </a:solidFill>
                  </a:tcPr>
                </a:tc>
              </a:tr>
              <a:tr h="373402">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HTML</a:t>
                      </a:r>
                      <a:endParaRPr lang="en-AU" sz="1000" dirty="0">
                        <a:solidFill>
                          <a:schemeClr val="bg1"/>
                        </a:solidFill>
                        <a:latin typeface="+mn-lt"/>
                      </a:endParaRPr>
                    </a:p>
                  </a:txBody>
                  <a:tcPr marL="27081" marR="27081" marT="27081" marB="27081" anchor="ctr">
                    <a:lnL w="28575"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XML</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Threading</a:t>
                      </a:r>
                      <a:endParaRPr lang="en-AU" sz="1000" dirty="0">
                        <a:solidFill>
                          <a:schemeClr val="bg1"/>
                        </a:solidFill>
                        <a:latin typeface="+mn-lt"/>
                      </a:endParaRPr>
                    </a:p>
                  </a:txBody>
                  <a:tcPr marL="27081" marR="27081" marT="27081" marB="27081" anchor="ctr">
                    <a:lnL w="190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gridSpan="2">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Touch</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hMerge="1">
                  <a:txBody>
                    <a:bodyPr/>
                    <a:lstStyle/>
                    <a:p>
                      <a:endParaRPr lang="en-AU"/>
                    </a:p>
                  </a:txBody>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Speech</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XAudio2</a:t>
                      </a:r>
                      <a:endParaRPr lang="en-AU" sz="1000" dirty="0">
                        <a:solidFill>
                          <a:schemeClr val="bg1"/>
                        </a:solidFill>
                        <a:latin typeface="+mn-lt"/>
                      </a:endParaRPr>
                    </a:p>
                  </a:txBody>
                  <a:tcPr marL="27081" marR="27081" marT="27081" marB="27081" anchor="ctr">
                    <a:lnL w="19050" cap="flat" cmpd="sng" algn="ctr">
                      <a:solidFill>
                        <a:sysClr val="window" lastClr="FFFFFF"/>
                      </a:solidFill>
                      <a:prstDash val="solid"/>
                      <a:round/>
                      <a:headEnd type="none" w="med" len="med"/>
                      <a:tailEnd type="none" w="med" len="med"/>
                    </a:lnL>
                    <a:lnR w="28575"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BBB59"/>
                    </a:solidFill>
                  </a:tcPr>
                </a:tc>
              </a:tr>
              <a:tr h="522764">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000" dirty="0" smtClean="0">
                          <a:solidFill>
                            <a:schemeClr val="bg1"/>
                          </a:solidFill>
                          <a:latin typeface="+mn-lt"/>
                        </a:rPr>
                        <a:t>Phone Features</a:t>
                      </a:r>
                    </a:p>
                  </a:txBody>
                  <a:tcPr marL="27081" marR="27081" marT="27081" marB="27081" anchor="ctr">
                    <a:lnL w="28575"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Push</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000" dirty="0" smtClean="0">
                          <a:solidFill>
                            <a:schemeClr val="bg1"/>
                          </a:solidFill>
                          <a:latin typeface="+mn-lt"/>
                        </a:rPr>
                        <a:t>Camera</a:t>
                      </a:r>
                      <a:endParaRPr lang="en-AU" sz="1000" dirty="0">
                        <a:solidFill>
                          <a:schemeClr val="bg1"/>
                        </a:solidFill>
                        <a:latin typeface="+mn-lt"/>
                      </a:endParaRPr>
                    </a:p>
                  </a:txBody>
                  <a:tcPr marL="27081" marR="27081" marT="27081" marB="27081" anchor="ctr">
                    <a:lnL w="190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gridSpan="2">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000" dirty="0" smtClean="0">
                          <a:solidFill>
                            <a:schemeClr val="bg1"/>
                          </a:solidFill>
                          <a:latin typeface="+mn-lt"/>
                        </a:rPr>
                        <a:t>Video</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hMerge="1">
                  <a:txBody>
                    <a:bodyPr/>
                    <a:lstStyle/>
                    <a:p>
                      <a:endParaRPr lang="en-AU"/>
                    </a:p>
                  </a:txBody>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000" dirty="0" smtClean="0">
                          <a:solidFill>
                            <a:schemeClr val="bg1"/>
                          </a:solidFill>
                          <a:latin typeface="+mn-lt"/>
                        </a:rPr>
                        <a:t>Proximity</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Media Foundation</a:t>
                      </a:r>
                      <a:endParaRPr lang="en-AU" sz="1000" dirty="0">
                        <a:solidFill>
                          <a:schemeClr val="bg1"/>
                        </a:solidFill>
                        <a:latin typeface="+mn-lt"/>
                      </a:endParaRPr>
                    </a:p>
                  </a:txBody>
                  <a:tcPr marL="27081" marR="27081" marT="27081" marB="27081" anchor="ctr">
                    <a:lnL w="19050" cap="flat" cmpd="sng" algn="ctr">
                      <a:solidFill>
                        <a:sysClr val="window" lastClr="FFFFFF"/>
                      </a:solidFill>
                      <a:prstDash val="solid"/>
                      <a:round/>
                      <a:headEnd type="none" w="med" len="med"/>
                      <a:tailEnd type="none" w="med" len="med"/>
                    </a:lnL>
                    <a:lnR w="28575"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BBB59"/>
                    </a:solidFill>
                  </a:tcPr>
                </a:tc>
              </a:tr>
              <a:tr h="373402">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Calendar</a:t>
                      </a:r>
                      <a:endParaRPr lang="en-AU" sz="1000" dirty="0">
                        <a:solidFill>
                          <a:schemeClr val="bg1"/>
                        </a:solidFill>
                        <a:latin typeface="+mn-lt"/>
                      </a:endParaRPr>
                    </a:p>
                  </a:txBody>
                  <a:tcPr marL="27081" marR="27081" marT="27081" marB="27081" anchor="ctr">
                    <a:lnL w="28575"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Wallet</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Contacts</a:t>
                      </a:r>
                      <a:endParaRPr lang="en-AU" sz="1000" dirty="0">
                        <a:solidFill>
                          <a:schemeClr val="bg1"/>
                        </a:solidFill>
                        <a:latin typeface="+mn-lt"/>
                      </a:endParaRPr>
                    </a:p>
                  </a:txBody>
                  <a:tcPr marL="27081" marR="27081" marT="27081" marB="27081" anchor="ctr">
                    <a:lnL w="190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gridSpan="2">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000" dirty="0" smtClean="0">
                          <a:solidFill>
                            <a:schemeClr val="bg1"/>
                          </a:solidFill>
                          <a:latin typeface="+mn-lt"/>
                        </a:rPr>
                        <a:t>Core Types</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hMerge="1">
                  <a:txBody>
                    <a:bodyPr/>
                    <a:lstStyle/>
                    <a:p>
                      <a:endParaRPr lang="en-AU"/>
                    </a:p>
                  </a:txBody>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VoIP</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STL</a:t>
                      </a:r>
                      <a:endParaRPr lang="en-AU" sz="1000" dirty="0">
                        <a:solidFill>
                          <a:schemeClr val="bg1"/>
                        </a:solidFill>
                        <a:latin typeface="+mn-lt"/>
                      </a:endParaRPr>
                    </a:p>
                  </a:txBody>
                  <a:tcPr marL="27081" marR="27081" marT="27081" marB="27081" anchor="ctr">
                    <a:lnL w="19050" cap="flat" cmpd="sng" algn="ctr">
                      <a:solidFill>
                        <a:sysClr val="window" lastClr="FFFFFF"/>
                      </a:solidFill>
                      <a:prstDash val="solid"/>
                      <a:round/>
                      <a:headEnd type="none" w="med" len="med"/>
                      <a:tailEnd type="none" w="med" len="med"/>
                    </a:lnL>
                    <a:lnR w="28575"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BBB59"/>
                    </a:solidFill>
                  </a:tcPr>
                </a:tc>
              </a:tr>
              <a:tr h="373402">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000" dirty="0" smtClean="0">
                          <a:solidFill>
                            <a:schemeClr val="bg1"/>
                          </a:solidFill>
                          <a:latin typeface="+mn-lt"/>
                        </a:rPr>
                        <a:t>Multitasking</a:t>
                      </a:r>
                    </a:p>
                  </a:txBody>
                  <a:tcPr marL="27081" marR="27081" marT="27081" marB="27081" anchor="ctr">
                    <a:lnL w="28575"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Live</a:t>
                      </a:r>
                      <a:r>
                        <a:rPr lang="en-AU" sz="1000" baseline="0" dirty="0" smtClean="0">
                          <a:solidFill>
                            <a:schemeClr val="bg1"/>
                          </a:solidFill>
                          <a:latin typeface="+mn-lt"/>
                        </a:rPr>
                        <a:t> Tiles</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Memory</a:t>
                      </a:r>
                      <a:endParaRPr lang="en-AU" sz="1000" dirty="0">
                        <a:solidFill>
                          <a:schemeClr val="bg1"/>
                        </a:solidFill>
                        <a:latin typeface="+mn-lt"/>
                      </a:endParaRPr>
                    </a:p>
                  </a:txBody>
                  <a:tcPr marL="27081" marR="27081" marT="27081" marB="27081" anchor="ctr">
                    <a:lnL w="190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gridSpan="2">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err="1" smtClean="0">
                          <a:solidFill>
                            <a:schemeClr val="bg1"/>
                          </a:solidFill>
                          <a:latin typeface="+mn-lt"/>
                        </a:rPr>
                        <a:t>Async</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hMerge="1">
                  <a:txBody>
                    <a:bodyPr/>
                    <a:lstStyle/>
                    <a:p>
                      <a:endParaRPr lang="en-AU"/>
                    </a:p>
                  </a:txBody>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Enterprise</a:t>
                      </a:r>
                      <a:endParaRPr lang="en-AU" sz="1000" dirty="0">
                        <a:solidFill>
                          <a:schemeClr val="bg1"/>
                        </a:solidFill>
                        <a:latin typeface="+mn-lt"/>
                      </a:endParaRPr>
                    </a:p>
                  </a:txBody>
                  <a:tcPr marL="27081" marR="27081" marT="27081" marB="27081" anchor="ctr">
                    <a:lnL w="63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000" dirty="0" smtClean="0">
                          <a:solidFill>
                            <a:schemeClr val="bg1"/>
                          </a:solidFill>
                          <a:latin typeface="+mn-lt"/>
                        </a:rPr>
                        <a:t>CRT</a:t>
                      </a:r>
                      <a:endParaRPr lang="en-AU" sz="1000" dirty="0">
                        <a:solidFill>
                          <a:schemeClr val="bg1"/>
                        </a:solidFill>
                        <a:latin typeface="+mn-lt"/>
                      </a:endParaRPr>
                    </a:p>
                  </a:txBody>
                  <a:tcPr marL="27081" marR="27081" marT="27081" marB="27081" anchor="ctr">
                    <a:lnL w="19050" cap="flat" cmpd="sng" algn="ctr">
                      <a:solidFill>
                        <a:sysClr val="window" lastClr="FFFFFF"/>
                      </a:solidFill>
                      <a:prstDash val="solid"/>
                      <a:round/>
                      <a:headEnd type="none" w="med" len="med"/>
                      <a:tailEnd type="none" w="med" len="med"/>
                    </a:lnL>
                    <a:lnR w="28575"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BBB59"/>
                    </a:solidFill>
                  </a:tcPr>
                </a:tc>
              </a:tr>
              <a:tr h="373402">
                <a:tc gridSpan="2">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200" dirty="0" smtClean="0">
                          <a:solidFill>
                            <a:schemeClr val="bg1"/>
                          </a:solidFill>
                          <a:latin typeface="+mn-lt"/>
                        </a:rPr>
                        <a:t>C# and VB</a:t>
                      </a:r>
                      <a:endParaRPr lang="en-AU" sz="1200" dirty="0">
                        <a:solidFill>
                          <a:schemeClr val="bg1"/>
                        </a:solidFill>
                        <a:latin typeface="+mn-lt"/>
                      </a:endParaRPr>
                    </a:p>
                  </a:txBody>
                  <a:tcPr marL="27081" marR="27081" marT="27081" marB="27081" anchor="ctr">
                    <a:lnL w="28575"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lumMod val="75000"/>
                      </a:srgbClr>
                    </a:solidFill>
                  </a:tcPr>
                </a:tc>
                <a:tc hMerge="1">
                  <a:txBody>
                    <a:bodyPr/>
                    <a:lstStyle/>
                    <a:p>
                      <a:pPr algn="ctr"/>
                      <a:endParaRPr lang="en-AU" sz="2000" dirty="0">
                        <a:solidFill>
                          <a:schemeClr val="tx1"/>
                        </a:solidFill>
                      </a:endParaRPr>
                    </a:p>
                  </a:txBody>
                  <a:tcPr marL="45720" marR="45720" anchor="ctr">
                    <a:lnL w="28575" cap="flat" cmpd="sng" algn="ctr">
                      <a:solidFill>
                        <a:schemeClr val="bg1"/>
                      </a:solidFill>
                      <a:prstDash val="sysDash"/>
                      <a:round/>
                      <a:headEnd type="none" w="med" len="med"/>
                      <a:tailEnd type="none" w="med" len="med"/>
                    </a:lnL>
                    <a:lnR w="28575" cap="flat" cmpd="sng" algn="ctr">
                      <a:solidFill>
                        <a:schemeClr val="bg1"/>
                      </a:solidFill>
                      <a:prstDash val="sysDash"/>
                      <a:round/>
                      <a:headEnd type="none" w="med" len="med"/>
                      <a:tailEnd type="none" w="med" len="med"/>
                    </a:lnR>
                    <a:lnB w="28575" cap="flat" cmpd="sng" algn="ctr">
                      <a:solidFill>
                        <a:schemeClr val="bg1"/>
                      </a:solidFill>
                      <a:prstDash val="solid"/>
                      <a:round/>
                      <a:headEnd type="none" w="med" len="med"/>
                      <a:tailEnd type="none" w="med" len="med"/>
                    </a:lnB>
                    <a:solidFill>
                      <a:schemeClr val="accent4">
                        <a:lumMod val="75000"/>
                      </a:schemeClr>
                    </a:solidFill>
                  </a:tcPr>
                </a:tc>
                <a:tc gridSpan="4">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200" dirty="0" smtClean="0">
                          <a:solidFill>
                            <a:schemeClr val="bg1"/>
                          </a:solidFill>
                          <a:latin typeface="+mn-lt"/>
                        </a:rPr>
                        <a:t>C#, VB, and C++</a:t>
                      </a:r>
                      <a:endParaRPr lang="en-AU" sz="1200" dirty="0">
                        <a:solidFill>
                          <a:schemeClr val="bg1"/>
                        </a:solidFill>
                        <a:latin typeface="+mn-lt"/>
                      </a:endParaRPr>
                    </a:p>
                  </a:txBody>
                  <a:tcPr marL="0" marR="0" marT="27081" marB="27081"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lumMod val="75000"/>
                      </a:srgbClr>
                    </a:solidFill>
                  </a:tcPr>
                </a:tc>
                <a:tc hMerge="1">
                  <a:txBody>
                    <a:bodyPr/>
                    <a:lstStyle/>
                    <a:p>
                      <a:pPr algn="ctr"/>
                      <a:endParaRPr lang="en-AU" sz="2000" dirty="0">
                        <a:solidFill>
                          <a:schemeClr val="tx1"/>
                        </a:solidFill>
                      </a:endParaRPr>
                    </a:p>
                  </a:txBody>
                  <a:tcPr marL="45720" marR="45720" anchor="ctr">
                    <a:lnL w="28575" cap="flat" cmpd="sng" algn="ctr">
                      <a:solidFill>
                        <a:schemeClr val="bg1"/>
                      </a:solidFill>
                      <a:prstDash val="sysDash"/>
                      <a:round/>
                      <a:headEnd type="none" w="med" len="med"/>
                      <a:tailEnd type="none" w="med" len="med"/>
                    </a:lnL>
                    <a:lnR w="28575" cap="flat" cmpd="sng" algn="ctr">
                      <a:solidFill>
                        <a:schemeClr val="bg1"/>
                      </a:solidFill>
                      <a:prstDash val="sysDash"/>
                      <a:round/>
                      <a:headEnd type="none" w="med" len="med"/>
                      <a:tailEnd type="none" w="med" len="med"/>
                    </a:lnR>
                    <a:lnB w="28575" cap="flat" cmpd="sng" algn="ctr">
                      <a:solidFill>
                        <a:schemeClr val="bg1"/>
                      </a:solidFill>
                      <a:prstDash val="solid"/>
                      <a:round/>
                      <a:headEnd type="none" w="med" len="med"/>
                      <a:tailEnd type="none" w="med" len="med"/>
                    </a:lnB>
                    <a:solidFill>
                      <a:schemeClr val="accent4">
                        <a:lumMod val="75000"/>
                      </a:schemeClr>
                    </a:solidFill>
                  </a:tcPr>
                </a:tc>
                <a:tc hMerge="1">
                  <a:txBody>
                    <a:bodyPr/>
                    <a:lstStyle/>
                    <a:p>
                      <a:endParaRPr lang="en-AU"/>
                    </a:p>
                  </a:txBody>
                  <a:tcPr/>
                </a:tc>
                <a:tc hMerge="1">
                  <a:txBody>
                    <a:bodyPr/>
                    <a:lstStyle/>
                    <a:p>
                      <a:pPr algn="ctr"/>
                      <a:endParaRPr lang="en-AU" sz="2000" dirty="0">
                        <a:solidFill>
                          <a:schemeClr val="tx1"/>
                        </a:solidFill>
                      </a:endParaRPr>
                    </a:p>
                  </a:txBody>
                  <a:tcPr marL="45720" marR="45720" anchor="ctr">
                    <a:lnL w="28575" cap="flat" cmpd="sng" algn="ctr">
                      <a:solidFill>
                        <a:schemeClr val="bg1"/>
                      </a:solidFill>
                      <a:prstDash val="sysDash"/>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chemeClr val="accent2">
                        <a:lumMod val="75000"/>
                      </a:schemeClr>
                    </a:solidFill>
                  </a:tcPr>
                </a:tc>
                <a:tc>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200" dirty="0" smtClean="0">
                          <a:solidFill>
                            <a:schemeClr val="bg1"/>
                          </a:solidFill>
                          <a:latin typeface="+mn-lt"/>
                        </a:rPr>
                        <a:t>C++</a:t>
                      </a:r>
                      <a:endParaRPr lang="en-AU" sz="1200" dirty="0">
                        <a:solidFill>
                          <a:schemeClr val="bg1"/>
                        </a:solidFill>
                        <a:latin typeface="+mn-lt"/>
                      </a:endParaRPr>
                    </a:p>
                  </a:txBody>
                  <a:tcPr marL="27081" marR="27081" marT="27081" marB="27081" anchor="ctr">
                    <a:lnL w="19050" cap="flat" cmpd="sng" algn="ctr">
                      <a:solidFill>
                        <a:sysClr val="window" lastClr="FFFFFF"/>
                      </a:solidFill>
                      <a:prstDash val="solid"/>
                      <a:round/>
                      <a:headEnd type="none" w="med" len="med"/>
                      <a:tailEnd type="none" w="med" len="med"/>
                    </a:lnL>
                    <a:lnR w="28575"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BBB59">
                        <a:lumMod val="75000"/>
                      </a:srgbClr>
                    </a:solidFill>
                  </a:tcPr>
                </a:tc>
              </a:tr>
              <a:tr h="373402">
                <a:tc gridSpan="7">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200" dirty="0" smtClean="0">
                          <a:solidFill>
                            <a:schemeClr val="bg1"/>
                          </a:solidFill>
                          <a:latin typeface="+mn-lt"/>
                        </a:rPr>
                        <a:t>File system, Networking, Graphics, Media</a:t>
                      </a:r>
                      <a:endParaRPr lang="en-AU" sz="1200" dirty="0">
                        <a:solidFill>
                          <a:schemeClr val="bg1"/>
                        </a:solidFill>
                        <a:latin typeface="+mn-lt"/>
                      </a:endParaRPr>
                    </a:p>
                  </a:txBody>
                  <a:tcPr marL="27081" marR="27081" marT="27081" marB="27081" anchor="ctr">
                    <a:lnL w="28575" cap="flat" cmpd="sng" algn="ctr">
                      <a:solidFill>
                        <a:sysClr val="window" lastClr="FFFFFF"/>
                      </a:solidFill>
                      <a:prstDash val="solid"/>
                      <a:round/>
                      <a:headEnd type="none" w="med" len="med"/>
                      <a:tailEnd type="none" w="med" len="med"/>
                    </a:lnL>
                    <a:lnR w="28575"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ACC6"/>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r>
              <a:tr h="373402">
                <a:tc gridSpan="7">
                  <a:txBody>
                    <a:bodyPr/>
                    <a:lstStyle>
                      <a:lvl1pPr marL="0" algn="l" defTabSz="914166" rtl="0" eaLnBrk="1" latinLnBrk="0" hangingPunct="1">
                        <a:defRPr sz="1800" kern="1200">
                          <a:solidFill>
                            <a:schemeClr val="tx1"/>
                          </a:solidFill>
                          <a:latin typeface="Segoe UI"/>
                        </a:defRPr>
                      </a:lvl1pPr>
                      <a:lvl2pPr marL="457082" algn="l" defTabSz="914166" rtl="0" eaLnBrk="1" latinLnBrk="0" hangingPunct="1">
                        <a:defRPr sz="1800" kern="1200">
                          <a:solidFill>
                            <a:schemeClr val="tx1"/>
                          </a:solidFill>
                          <a:latin typeface="Segoe UI"/>
                        </a:defRPr>
                      </a:lvl2pPr>
                      <a:lvl3pPr marL="914166" algn="l" defTabSz="914166" rtl="0" eaLnBrk="1" latinLnBrk="0" hangingPunct="1">
                        <a:defRPr sz="1800" kern="1200">
                          <a:solidFill>
                            <a:schemeClr val="tx1"/>
                          </a:solidFill>
                          <a:latin typeface="Segoe UI"/>
                        </a:defRPr>
                      </a:lvl3pPr>
                      <a:lvl4pPr marL="1371249" algn="l" defTabSz="914166" rtl="0" eaLnBrk="1" latinLnBrk="0" hangingPunct="1">
                        <a:defRPr sz="1800" kern="1200">
                          <a:solidFill>
                            <a:schemeClr val="tx1"/>
                          </a:solidFill>
                          <a:latin typeface="Segoe UI"/>
                        </a:defRPr>
                      </a:lvl4pPr>
                      <a:lvl5pPr marL="1828332" algn="l" defTabSz="914166" rtl="0" eaLnBrk="1" latinLnBrk="0" hangingPunct="1">
                        <a:defRPr sz="1800" kern="1200">
                          <a:solidFill>
                            <a:schemeClr val="tx1"/>
                          </a:solidFill>
                          <a:latin typeface="Segoe UI"/>
                        </a:defRPr>
                      </a:lvl5pPr>
                      <a:lvl6pPr marL="2285415" algn="l" defTabSz="914166" rtl="0" eaLnBrk="1" latinLnBrk="0" hangingPunct="1">
                        <a:defRPr sz="1800" kern="1200">
                          <a:solidFill>
                            <a:schemeClr val="tx1"/>
                          </a:solidFill>
                          <a:latin typeface="Segoe UI"/>
                        </a:defRPr>
                      </a:lvl6pPr>
                      <a:lvl7pPr marL="2742498" algn="l" defTabSz="914166" rtl="0" eaLnBrk="1" latinLnBrk="0" hangingPunct="1">
                        <a:defRPr sz="1800" kern="1200">
                          <a:solidFill>
                            <a:schemeClr val="tx1"/>
                          </a:solidFill>
                          <a:latin typeface="Segoe UI"/>
                        </a:defRPr>
                      </a:lvl7pPr>
                      <a:lvl8pPr marL="3199581" algn="l" defTabSz="914166" rtl="0" eaLnBrk="1" latinLnBrk="0" hangingPunct="1">
                        <a:defRPr sz="1800" kern="1200">
                          <a:solidFill>
                            <a:schemeClr val="tx1"/>
                          </a:solidFill>
                          <a:latin typeface="Segoe UI"/>
                        </a:defRPr>
                      </a:lvl8pPr>
                      <a:lvl9pPr marL="3656663" algn="l" defTabSz="914166" rtl="0" eaLnBrk="1" latinLnBrk="0" hangingPunct="1">
                        <a:defRPr sz="1800" kern="1200">
                          <a:solidFill>
                            <a:schemeClr val="tx1"/>
                          </a:solidFill>
                          <a:latin typeface="Segoe UI"/>
                        </a:defRPr>
                      </a:lvl9pPr>
                    </a:lstStyle>
                    <a:p>
                      <a:pPr algn="ctr"/>
                      <a:r>
                        <a:rPr lang="en-AU" sz="1200" dirty="0" smtClean="0">
                          <a:solidFill>
                            <a:schemeClr val="bg1"/>
                          </a:solidFill>
                          <a:latin typeface="+mn-lt"/>
                        </a:rPr>
                        <a:t>Core</a:t>
                      </a:r>
                      <a:r>
                        <a:rPr lang="en-AU" sz="1200" baseline="0" dirty="0" smtClean="0">
                          <a:solidFill>
                            <a:schemeClr val="bg1"/>
                          </a:solidFill>
                          <a:latin typeface="+mn-lt"/>
                        </a:rPr>
                        <a:t> Operating System</a:t>
                      </a:r>
                      <a:endParaRPr lang="en-AU" sz="1200" dirty="0">
                        <a:solidFill>
                          <a:schemeClr val="bg1"/>
                        </a:solidFill>
                        <a:latin typeface="+mn-lt"/>
                      </a:endParaRPr>
                    </a:p>
                  </a:txBody>
                  <a:tcPr marL="27081" marR="27081" marT="27081" marB="27081" anchor="ctr">
                    <a:lnL w="28575" cap="flat" cmpd="sng" algn="ctr">
                      <a:solidFill>
                        <a:sysClr val="window" lastClr="FFFFFF"/>
                      </a:solidFill>
                      <a:prstDash val="solid"/>
                      <a:round/>
                      <a:headEnd type="none" w="med" len="med"/>
                      <a:tailEnd type="none" w="med" len="med"/>
                    </a:lnL>
                    <a:lnR w="28575"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285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ACC6">
                        <a:lumMod val="75000"/>
                      </a:srgbClr>
                    </a:solidFill>
                  </a:tcPr>
                </a:tc>
                <a:tc hMerge="1">
                  <a:txBody>
                    <a:bodyPr/>
                    <a:lstStyle/>
                    <a:p>
                      <a:endParaRPr lang="en-AU"/>
                    </a:p>
                  </a:txBody>
                  <a:tcPr/>
                </a:tc>
                <a:tc hMerge="1">
                  <a:txBody>
                    <a:bodyPr/>
                    <a:lstStyle/>
                    <a:p>
                      <a:pPr algn="ctr"/>
                      <a:endParaRPr lang="en-AU" sz="1600" dirty="0"/>
                    </a:p>
                  </a:txBody>
                  <a:tcPr anchor="ctr">
                    <a:solidFill>
                      <a:schemeClr val="accent3"/>
                    </a:solidFill>
                  </a:tcPr>
                </a:tc>
                <a:tc hMerge="1">
                  <a:txBody>
                    <a:bodyPr/>
                    <a:lstStyle/>
                    <a:p>
                      <a:endParaRPr lang="en-AU"/>
                    </a:p>
                  </a:txBody>
                  <a:tcPr/>
                </a:tc>
                <a:tc hMerge="1">
                  <a:txBody>
                    <a:bodyPr/>
                    <a:lstStyle/>
                    <a:p>
                      <a:endParaRPr lang="en-AU"/>
                    </a:p>
                  </a:txBody>
                  <a:tcPr/>
                </a:tc>
                <a:tc hMerge="1">
                  <a:txBody>
                    <a:bodyPr/>
                    <a:lstStyle/>
                    <a:p>
                      <a:pPr algn="ctr"/>
                      <a:endParaRPr lang="en-AU" sz="1600" dirty="0"/>
                    </a:p>
                  </a:txBody>
                  <a:tcPr anchor="ctr">
                    <a:solidFill>
                      <a:schemeClr val="accent3"/>
                    </a:solidFill>
                  </a:tcPr>
                </a:tc>
                <a:tc hMerge="1">
                  <a:txBody>
                    <a:bodyPr/>
                    <a:lstStyle/>
                    <a:p>
                      <a:endParaRPr lang="en-AU"/>
                    </a:p>
                  </a:txBody>
                  <a:tcPr/>
                </a:tc>
              </a:tr>
            </a:tbl>
          </a:graphicData>
        </a:graphic>
      </p:graphicFrame>
    </p:spTree>
    <p:extLst>
      <p:ext uri="{BB962C8B-B14F-4D97-AF65-F5344CB8AC3E}">
        <p14:creationId xmlns:p14="http://schemas.microsoft.com/office/powerpoint/2010/main" val="286081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399550" y="1047750"/>
            <a:ext cx="8740775" cy="3228975"/>
          </a:xfrm>
        </p:spPr>
        <p:txBody>
          <a:bodyPr/>
          <a:lstStyle/>
          <a:p>
            <a:r>
              <a:rPr lang="en-US" strike="sngStrike" dirty="0" smtClean="0"/>
              <a:t>Improve architecture, maintainability, and quality</a:t>
            </a:r>
          </a:p>
          <a:p>
            <a:pPr lvl="1"/>
            <a:r>
              <a:rPr lang="en-US" strike="sngStrike" dirty="0" smtClean="0"/>
              <a:t>Adopt a services architecture</a:t>
            </a:r>
          </a:p>
          <a:p>
            <a:r>
              <a:rPr lang="en-US" strike="sngStrike" dirty="0" smtClean="0"/>
              <a:t>Improve accessibility, scalability, and operations</a:t>
            </a:r>
          </a:p>
          <a:p>
            <a:pPr lvl="1"/>
            <a:r>
              <a:rPr lang="en-US" strike="sngStrike" dirty="0" smtClean="0"/>
              <a:t>Move to the cloud</a:t>
            </a:r>
          </a:p>
          <a:p>
            <a:r>
              <a:rPr lang="en-US" strike="sngStrike" dirty="0" smtClean="0"/>
              <a:t>Update the user experience</a:t>
            </a:r>
          </a:p>
          <a:p>
            <a:pPr lvl="1"/>
            <a:r>
              <a:rPr lang="en-US" strike="sngStrike" dirty="0" smtClean="0"/>
              <a:t>Build a more modern-looking user experience</a:t>
            </a:r>
          </a:p>
          <a:p>
            <a:r>
              <a:rPr lang="en-US" dirty="0" smtClean="0"/>
              <a:t>Expand device support</a:t>
            </a:r>
          </a:p>
          <a:p>
            <a:pPr lvl="1"/>
            <a:r>
              <a:rPr lang="en-US" dirty="0" smtClean="0"/>
              <a:t>Companion apps </a:t>
            </a:r>
            <a:r>
              <a:rPr lang="en-US" dirty="0"/>
              <a:t>for Windows </a:t>
            </a:r>
            <a:r>
              <a:rPr lang="en-US" dirty="0" smtClean="0"/>
              <a:t>Store and Windows Phone</a:t>
            </a:r>
            <a:endParaRPr lang="en-US" dirty="0"/>
          </a:p>
        </p:txBody>
      </p:sp>
      <p:sp>
        <p:nvSpPr>
          <p:cNvPr id="2" name="Title 1"/>
          <p:cNvSpPr>
            <a:spLocks noGrp="1"/>
          </p:cNvSpPr>
          <p:nvPr>
            <p:ph type="title" idx="4294967295"/>
          </p:nvPr>
        </p:nvSpPr>
        <p:spPr>
          <a:xfrm>
            <a:off x="401638" y="217488"/>
            <a:ext cx="8742362" cy="674687"/>
          </a:xfrm>
        </p:spPr>
        <p:txBody>
          <a:bodyPr/>
          <a:lstStyle/>
          <a:p>
            <a:r>
              <a:rPr lang="en-US" smtClean="0"/>
              <a:t>Expense reporting backlog</a:t>
            </a:r>
            <a:endParaRPr lang="en-US" dirty="0"/>
          </a:p>
        </p:txBody>
      </p:sp>
    </p:spTree>
    <p:extLst>
      <p:ext uri="{BB962C8B-B14F-4D97-AF65-F5344CB8AC3E}">
        <p14:creationId xmlns:p14="http://schemas.microsoft.com/office/powerpoint/2010/main" val="26019753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p:cNvSpPr>
            <a:spLocks noGrp="1"/>
          </p:cNvSpPr>
          <p:nvPr>
            <p:ph type="body" sz="quarter" idx="10"/>
          </p:nvPr>
        </p:nvSpPr>
        <p:spPr>
          <a:xfrm>
            <a:off x="201929" y="891882"/>
            <a:ext cx="3220445" cy="3965868"/>
          </a:xfrm>
        </p:spPr>
        <p:txBody>
          <a:bodyPr/>
          <a:lstStyle/>
          <a:p>
            <a:r>
              <a:rPr lang="en-US" sz="2400" dirty="0" smtClean="0"/>
              <a:t>Managed app </a:t>
            </a:r>
            <a:r>
              <a:rPr lang="en-US" sz="2400" dirty="0" err="1" smtClean="0"/>
              <a:t>dev</a:t>
            </a:r>
            <a:r>
              <a:rPr lang="en-US" sz="2400" dirty="0" smtClean="0"/>
              <a:t> using the WP7.1, WP8.0 .NET and </a:t>
            </a:r>
            <a:r>
              <a:rPr lang="en-US" sz="2400" dirty="0" err="1" smtClean="0"/>
              <a:t>WinPRT</a:t>
            </a:r>
            <a:r>
              <a:rPr lang="en-US" sz="2400" dirty="0" smtClean="0"/>
              <a:t> APIs</a:t>
            </a:r>
          </a:p>
          <a:p>
            <a:r>
              <a:rPr lang="en-US" sz="2400" dirty="0" smtClean="0"/>
              <a:t>Native app </a:t>
            </a:r>
            <a:r>
              <a:rPr lang="en-US" sz="2400" dirty="0" err="1" smtClean="0"/>
              <a:t>dev</a:t>
            </a:r>
            <a:r>
              <a:rPr lang="en-US" sz="2400" dirty="0" smtClean="0"/>
              <a:t> using </a:t>
            </a:r>
            <a:r>
              <a:rPr lang="en-US" sz="2400" dirty="0" err="1" smtClean="0"/>
              <a:t>WinPRT</a:t>
            </a:r>
            <a:r>
              <a:rPr lang="en-US" sz="2400" dirty="0" smtClean="0"/>
              <a:t> and Win32</a:t>
            </a:r>
          </a:p>
          <a:p>
            <a:r>
              <a:rPr lang="en-US" sz="2400" dirty="0" smtClean="0"/>
              <a:t>Games </a:t>
            </a:r>
            <a:r>
              <a:rPr lang="en-US" sz="2400" dirty="0" err="1" smtClean="0"/>
              <a:t>dev</a:t>
            </a:r>
            <a:r>
              <a:rPr lang="en-US" sz="2400" dirty="0" smtClean="0"/>
              <a:t> using the WP7.1 XNA framework</a:t>
            </a:r>
          </a:p>
          <a:p>
            <a:r>
              <a:rPr lang="en-US" sz="2400" dirty="0" smtClean="0"/>
              <a:t>Games </a:t>
            </a:r>
            <a:r>
              <a:rPr lang="en-US" sz="2400" dirty="0" err="1" smtClean="0"/>
              <a:t>dev</a:t>
            </a:r>
            <a:r>
              <a:rPr lang="en-US" sz="2400" dirty="0" smtClean="0"/>
              <a:t> using Direct3D or DirectX</a:t>
            </a:r>
            <a:endParaRPr lang="en-US" sz="2400" dirty="0"/>
          </a:p>
        </p:txBody>
      </p:sp>
      <p:sp>
        <p:nvSpPr>
          <p:cNvPr id="8" name="Title 7"/>
          <p:cNvSpPr>
            <a:spLocks noGrp="1"/>
          </p:cNvSpPr>
          <p:nvPr>
            <p:ph type="title"/>
          </p:nvPr>
        </p:nvSpPr>
        <p:spPr/>
        <p:txBody>
          <a:bodyPr/>
          <a:lstStyle/>
          <a:p>
            <a:r>
              <a:rPr lang="en-US" dirty="0" smtClean="0"/>
              <a:t>Windows Phone 8 Programming APIs</a:t>
            </a:r>
            <a:endParaRPr lang="en-US" dirty="0"/>
          </a:p>
        </p:txBody>
      </p:sp>
      <p:sp>
        <p:nvSpPr>
          <p:cNvPr id="6" name="Rectangle 5"/>
          <p:cNvSpPr/>
          <p:nvPr/>
        </p:nvSpPr>
        <p:spPr>
          <a:xfrm>
            <a:off x="358200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.NET API for Windows Phone</a:t>
            </a:r>
          </a:p>
        </p:txBody>
      </p:sp>
      <p:sp>
        <p:nvSpPr>
          <p:cNvPr id="12" name="Rectangle 11"/>
          <p:cNvSpPr/>
          <p:nvPr/>
        </p:nvSpPr>
        <p:spPr>
          <a:xfrm>
            <a:off x="540482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Windows Phone Runtime</a:t>
            </a:r>
          </a:p>
        </p:txBody>
      </p:sp>
      <p:sp>
        <p:nvSpPr>
          <p:cNvPr id="13" name="Rectangle 12"/>
          <p:cNvSpPr/>
          <p:nvPr/>
        </p:nvSpPr>
        <p:spPr>
          <a:xfrm>
            <a:off x="722765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Win32 &amp; COM</a:t>
            </a:r>
          </a:p>
        </p:txBody>
      </p:sp>
      <p:sp>
        <p:nvSpPr>
          <p:cNvPr id="7" name="TextBox 6"/>
          <p:cNvSpPr txBox="1"/>
          <p:nvPr/>
        </p:nvSpPr>
        <p:spPr>
          <a:xfrm>
            <a:off x="3918600" y="4230012"/>
            <a:ext cx="990000" cy="246221"/>
          </a:xfrm>
          <a:prstGeom prst="rect">
            <a:avLst/>
          </a:prstGeom>
          <a:noFill/>
        </p:spPr>
        <p:txBody>
          <a:bodyPr wrap="square" lIns="0" tIns="0" rIns="0" bIns="0" rtlCol="0">
            <a:spAutoFit/>
          </a:bodyPr>
          <a:lstStyle/>
          <a:p>
            <a:pPr algn="ctr"/>
            <a:r>
              <a:rPr lang="en-GB" sz="1600" dirty="0" smtClean="0"/>
              <a:t>Managed</a:t>
            </a:r>
          </a:p>
        </p:txBody>
      </p:sp>
      <p:sp>
        <p:nvSpPr>
          <p:cNvPr id="15" name="TextBox 14"/>
          <p:cNvSpPr txBox="1"/>
          <p:nvPr/>
        </p:nvSpPr>
        <p:spPr>
          <a:xfrm>
            <a:off x="5585437" y="4230012"/>
            <a:ext cx="1310400" cy="492443"/>
          </a:xfrm>
          <a:prstGeom prst="rect">
            <a:avLst/>
          </a:prstGeom>
          <a:noFill/>
        </p:spPr>
        <p:txBody>
          <a:bodyPr wrap="square" lIns="0" tIns="0" rIns="0" bIns="0" rtlCol="0">
            <a:spAutoFit/>
          </a:bodyPr>
          <a:lstStyle/>
          <a:p>
            <a:pPr algn="ctr"/>
            <a:r>
              <a:rPr lang="en-GB" sz="1600" dirty="0" smtClean="0"/>
              <a:t>Managed &amp; Native</a:t>
            </a:r>
          </a:p>
        </p:txBody>
      </p:sp>
      <p:sp>
        <p:nvSpPr>
          <p:cNvPr id="16" name="TextBox 15"/>
          <p:cNvSpPr txBox="1"/>
          <p:nvPr/>
        </p:nvSpPr>
        <p:spPr>
          <a:xfrm>
            <a:off x="7572675" y="4230012"/>
            <a:ext cx="973150" cy="246221"/>
          </a:xfrm>
          <a:prstGeom prst="rect">
            <a:avLst/>
          </a:prstGeom>
          <a:noFill/>
        </p:spPr>
        <p:txBody>
          <a:bodyPr wrap="square" lIns="0" tIns="0" rIns="0" bIns="0" rtlCol="0">
            <a:spAutoFit/>
          </a:bodyPr>
          <a:lstStyle/>
          <a:p>
            <a:pPr algn="ctr"/>
            <a:r>
              <a:rPr lang="en-GB" sz="1600" dirty="0" smtClean="0"/>
              <a:t>Native</a:t>
            </a:r>
          </a:p>
        </p:txBody>
      </p:sp>
      <p:sp>
        <p:nvSpPr>
          <p:cNvPr id="11" name="Rectangle 10"/>
          <p:cNvSpPr/>
          <p:nvPr/>
        </p:nvSpPr>
        <p:spPr>
          <a:xfrm>
            <a:off x="3582000" y="2637006"/>
            <a:ext cx="1494000"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WP7.1 XAML &amp; C#/VB</a:t>
            </a:r>
          </a:p>
        </p:txBody>
      </p:sp>
      <p:sp>
        <p:nvSpPr>
          <p:cNvPr id="18" name="Rectangle 17"/>
          <p:cNvSpPr/>
          <p:nvPr/>
        </p:nvSpPr>
        <p:spPr>
          <a:xfrm>
            <a:off x="3582000" y="1888206"/>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a:t>
            </a:r>
          </a:p>
        </p:txBody>
      </p:sp>
      <p:sp>
        <p:nvSpPr>
          <p:cNvPr id="20" name="Rectangle 19"/>
          <p:cNvSpPr/>
          <p:nvPr/>
        </p:nvSpPr>
        <p:spPr>
          <a:xfrm>
            <a:off x="5404826" y="1112412"/>
            <a:ext cx="3486025" cy="309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Games DirectX/Direct 3D &amp; C++</a:t>
            </a:r>
          </a:p>
        </p:txBody>
      </p:sp>
      <p:sp>
        <p:nvSpPr>
          <p:cNvPr id="22" name="Rectangle 21"/>
          <p:cNvSpPr/>
          <p:nvPr/>
        </p:nvSpPr>
        <p:spPr>
          <a:xfrm>
            <a:off x="3588013" y="2262606"/>
            <a:ext cx="1494000"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WP7.1 XNA &amp; C#/VB</a:t>
            </a:r>
          </a:p>
        </p:txBody>
      </p:sp>
      <p:sp>
        <p:nvSpPr>
          <p:cNvPr id="24" name="Rectangle 23"/>
          <p:cNvSpPr/>
          <p:nvPr/>
        </p:nvSpPr>
        <p:spPr>
          <a:xfrm>
            <a:off x="3581999" y="1500309"/>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 with Direct3D Graphics</a:t>
            </a:r>
          </a:p>
        </p:txBody>
      </p:sp>
      <p:sp>
        <p:nvSpPr>
          <p:cNvPr id="21" name="Rectangle 20"/>
          <p:cNvSpPr/>
          <p:nvPr/>
        </p:nvSpPr>
        <p:spPr>
          <a:xfrm>
            <a:off x="7068024" y="1881457"/>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
        <p:nvSpPr>
          <p:cNvPr id="23" name="Rectangle 22"/>
          <p:cNvSpPr/>
          <p:nvPr/>
        </p:nvSpPr>
        <p:spPr>
          <a:xfrm>
            <a:off x="7068024" y="1500309"/>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Tree>
    <p:extLst>
      <p:ext uri="{BB962C8B-B14F-4D97-AF65-F5344CB8AC3E}">
        <p14:creationId xmlns:p14="http://schemas.microsoft.com/office/powerpoint/2010/main" val="3183589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0" grpId="0" animBg="1"/>
      <p:bldP spid="22" grpId="0" animBg="1"/>
      <p:bldP spid="24" grpId="0" animBg="1"/>
      <p:bldP spid="21"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01929" y="1066424"/>
            <a:ext cx="8740142" cy="3950625"/>
          </a:xfrm>
        </p:spPr>
        <p:txBody>
          <a:bodyPr/>
          <a:lstStyle/>
          <a:p>
            <a:r>
              <a:rPr lang="en-GB" sz="2800" dirty="0" smtClean="0"/>
              <a:t>The .NET API for Windows Phone is the primary managed API</a:t>
            </a:r>
          </a:p>
          <a:p>
            <a:pPr lvl="1"/>
            <a:r>
              <a:rPr lang="en-GB" dirty="0" smtClean="0"/>
              <a:t>Includes *all* the types and APIs from Windows Phone OS 7.1</a:t>
            </a:r>
          </a:p>
          <a:p>
            <a:pPr lvl="1"/>
            <a:r>
              <a:rPr lang="en-GB" dirty="0" smtClean="0"/>
              <a:t>Contains classes and types from the System and </a:t>
            </a:r>
            <a:r>
              <a:rPr lang="en-GB" dirty="0" err="1" smtClean="0"/>
              <a:t>Microsoft.Phone</a:t>
            </a:r>
            <a:r>
              <a:rPr lang="en-GB" dirty="0" smtClean="0"/>
              <a:t> namespaces</a:t>
            </a:r>
          </a:p>
          <a:p>
            <a:r>
              <a:rPr lang="en-GB" sz="2800" dirty="0" smtClean="0"/>
              <a:t>New classes added for Windows Phone 8.0</a:t>
            </a:r>
          </a:p>
          <a:p>
            <a:pPr lvl="1"/>
            <a:r>
              <a:rPr lang="en-GB" dirty="0" err="1" smtClean="0"/>
              <a:t>Microsoft.Phone.Wallet</a:t>
            </a:r>
            <a:endParaRPr lang="en-GB" dirty="0" smtClean="0"/>
          </a:p>
          <a:p>
            <a:pPr lvl="1"/>
            <a:r>
              <a:rPr lang="en-GB" dirty="0" err="1" smtClean="0"/>
              <a:t>Microsoft.Phone.Tasks.ShareMediaTask</a:t>
            </a:r>
            <a:endParaRPr lang="en-GB" dirty="0" smtClean="0"/>
          </a:p>
          <a:p>
            <a:pPr lvl="1"/>
            <a:r>
              <a:rPr lang="en-GB" dirty="0" err="1" smtClean="0"/>
              <a:t>Microsoft.Phone.Tasks.MapsTask</a:t>
            </a:r>
            <a:endParaRPr lang="en-GB" dirty="0" smtClean="0"/>
          </a:p>
          <a:p>
            <a:pPr lvl="1"/>
            <a:r>
              <a:rPr lang="en-GB" dirty="0" err="1" smtClean="0"/>
              <a:t>Microsoft.Phone.Storage.ExternalStorage</a:t>
            </a:r>
            <a:endParaRPr lang="en-GB" dirty="0" smtClean="0"/>
          </a:p>
          <a:p>
            <a:pPr lvl="1"/>
            <a:r>
              <a:rPr lang="en-GB" dirty="0" err="1" smtClean="0"/>
              <a:t>Microsoft.Phone.Networking.Voip</a:t>
            </a:r>
            <a:endParaRPr lang="en-GB" dirty="0" smtClean="0"/>
          </a:p>
          <a:p>
            <a:pPr lvl="1"/>
            <a:r>
              <a:rPr lang="en-GB" dirty="0" smtClean="0"/>
              <a:t>Many more…!</a:t>
            </a:r>
          </a:p>
        </p:txBody>
      </p:sp>
      <p:sp>
        <p:nvSpPr>
          <p:cNvPr id="9" name="Title 8"/>
          <p:cNvSpPr>
            <a:spLocks noGrp="1"/>
          </p:cNvSpPr>
          <p:nvPr>
            <p:ph type="title"/>
          </p:nvPr>
        </p:nvSpPr>
        <p:spPr/>
        <p:txBody>
          <a:bodyPr/>
          <a:lstStyle/>
          <a:p>
            <a:r>
              <a:rPr lang="en-GB" sz="3200" dirty="0" smtClean="0"/>
              <a:t>.NET API for Windows Phone</a:t>
            </a:r>
            <a:endParaRPr lang="en-GB" sz="3200" dirty="0"/>
          </a:p>
        </p:txBody>
      </p:sp>
      <p:grpSp>
        <p:nvGrpSpPr>
          <p:cNvPr id="18" name="Group 17"/>
          <p:cNvGrpSpPr/>
          <p:nvPr/>
        </p:nvGrpSpPr>
        <p:grpSpPr>
          <a:xfrm>
            <a:off x="5506476" y="157851"/>
            <a:ext cx="3515724" cy="883902"/>
            <a:chOff x="3582000" y="3044612"/>
            <a:chExt cx="5308850" cy="1726433"/>
          </a:xfrm>
        </p:grpSpPr>
        <p:sp>
          <p:nvSpPr>
            <p:cNvPr id="12" name="Rectangle 11"/>
            <p:cNvSpPr/>
            <p:nvPr/>
          </p:nvSpPr>
          <p:spPr>
            <a:xfrm>
              <a:off x="358200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a:t>
              </a:r>
              <a:r>
                <a:rPr lang="en-GB" sz="900" dirty="0" smtClean="0">
                  <a:solidFill>
                    <a:schemeClr val="bg1"/>
                  </a:solidFill>
                </a:rPr>
                <a:t>NET API for Windows Phone</a:t>
              </a:r>
            </a:p>
          </p:txBody>
        </p:sp>
        <p:sp>
          <p:nvSpPr>
            <p:cNvPr id="13" name="Rectangle 12"/>
            <p:cNvSpPr/>
            <p:nvPr/>
          </p:nvSpPr>
          <p:spPr>
            <a:xfrm>
              <a:off x="540482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bg1"/>
                  </a:solidFill>
                </a:rPr>
                <a:t>Windows Phone Runtime</a:t>
              </a:r>
            </a:p>
          </p:txBody>
        </p:sp>
        <p:sp>
          <p:nvSpPr>
            <p:cNvPr id="14" name="Rectangle 13"/>
            <p:cNvSpPr/>
            <p:nvPr/>
          </p:nvSpPr>
          <p:spPr>
            <a:xfrm>
              <a:off x="722765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bg1"/>
                  </a:solidFill>
                </a:rPr>
                <a:t>Win32 &amp; COM</a:t>
              </a:r>
            </a:p>
          </p:txBody>
        </p:sp>
        <p:sp>
          <p:nvSpPr>
            <p:cNvPr id="15" name="TextBox 14"/>
            <p:cNvSpPr txBox="1"/>
            <p:nvPr/>
          </p:nvSpPr>
          <p:spPr>
            <a:xfrm>
              <a:off x="3918599" y="4230012"/>
              <a:ext cx="989999" cy="270515"/>
            </a:xfrm>
            <a:prstGeom prst="rect">
              <a:avLst/>
            </a:prstGeom>
            <a:noFill/>
          </p:spPr>
          <p:txBody>
            <a:bodyPr wrap="square" lIns="0" tIns="0" rIns="0" bIns="0" rtlCol="0">
              <a:spAutoFit/>
            </a:bodyPr>
            <a:lstStyle/>
            <a:p>
              <a:pPr algn="ctr"/>
              <a:r>
                <a:rPr lang="en-GB" sz="900" dirty="0" smtClean="0"/>
                <a:t>Managed</a:t>
              </a:r>
              <a:endParaRPr lang="en-GB" sz="1100" dirty="0" smtClean="0"/>
            </a:p>
          </p:txBody>
        </p:sp>
        <p:sp>
          <p:nvSpPr>
            <p:cNvPr id="16" name="TextBox 15"/>
            <p:cNvSpPr txBox="1"/>
            <p:nvPr/>
          </p:nvSpPr>
          <p:spPr>
            <a:xfrm>
              <a:off x="5585436" y="4230012"/>
              <a:ext cx="1310401" cy="541033"/>
            </a:xfrm>
            <a:prstGeom prst="rect">
              <a:avLst/>
            </a:prstGeom>
            <a:noFill/>
          </p:spPr>
          <p:txBody>
            <a:bodyPr wrap="square" lIns="0" tIns="0" rIns="0" bIns="0" rtlCol="0">
              <a:spAutoFit/>
            </a:bodyPr>
            <a:lstStyle/>
            <a:p>
              <a:pPr algn="ctr"/>
              <a:r>
                <a:rPr lang="en-GB" sz="900" dirty="0" smtClean="0"/>
                <a:t>Managed &amp; Native</a:t>
              </a:r>
            </a:p>
          </p:txBody>
        </p:sp>
        <p:sp>
          <p:nvSpPr>
            <p:cNvPr id="17" name="TextBox 16"/>
            <p:cNvSpPr txBox="1"/>
            <p:nvPr/>
          </p:nvSpPr>
          <p:spPr>
            <a:xfrm>
              <a:off x="7572675" y="4230012"/>
              <a:ext cx="973150" cy="270516"/>
            </a:xfrm>
            <a:prstGeom prst="rect">
              <a:avLst/>
            </a:prstGeom>
            <a:noFill/>
          </p:spPr>
          <p:txBody>
            <a:bodyPr wrap="square" lIns="0" tIns="0" rIns="0" bIns="0" rtlCol="0">
              <a:spAutoFit/>
            </a:bodyPr>
            <a:lstStyle/>
            <a:p>
              <a:pPr algn="ctr"/>
              <a:r>
                <a:rPr lang="en-GB" sz="900" dirty="0" smtClean="0"/>
                <a:t>Native</a:t>
              </a:r>
              <a:endParaRPr lang="en-GB" sz="1100" dirty="0" smtClean="0"/>
            </a:p>
          </p:txBody>
        </p:sp>
      </p:grpSp>
      <p:sp>
        <p:nvSpPr>
          <p:cNvPr id="20" name="Rounded Rectangle 19"/>
          <p:cNvSpPr/>
          <p:nvPr/>
        </p:nvSpPr>
        <p:spPr>
          <a:xfrm>
            <a:off x="5410200" y="55020"/>
            <a:ext cx="1254904" cy="105752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33135729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01929" y="1112540"/>
            <a:ext cx="8740142" cy="3702865"/>
          </a:xfrm>
        </p:spPr>
        <p:txBody>
          <a:bodyPr/>
          <a:lstStyle/>
          <a:p>
            <a:r>
              <a:rPr lang="en-GB" sz="2800" dirty="0" smtClean="0"/>
              <a:t>Windows Phone Runtime is a subset of the full </a:t>
            </a:r>
            <a:r>
              <a:rPr lang="en-GB" sz="2800" dirty="0" err="1" smtClean="0"/>
              <a:t>WinRT</a:t>
            </a:r>
            <a:r>
              <a:rPr lang="en-GB" sz="2800" dirty="0" smtClean="0"/>
              <a:t>, plus some phone-specific additions</a:t>
            </a:r>
          </a:p>
          <a:p>
            <a:pPr lvl="1"/>
            <a:r>
              <a:rPr lang="en-GB" sz="1600" dirty="0" smtClean="0"/>
              <a:t>Windows (Phone) Runtime is implemented in C++ and projected into C#, VB.NET, and C++</a:t>
            </a:r>
          </a:p>
          <a:p>
            <a:pPr lvl="1"/>
            <a:r>
              <a:rPr lang="en-GB" sz="1600" dirty="0" smtClean="0"/>
              <a:t>HTML5/JavaScript projection not available on Windows Phone 8</a:t>
            </a:r>
          </a:p>
          <a:p>
            <a:r>
              <a:rPr lang="en-GB" sz="2800" dirty="0" smtClean="0"/>
              <a:t>Phone-specific additions to Windows Phone Runtime include</a:t>
            </a:r>
          </a:p>
          <a:p>
            <a:pPr lvl="1"/>
            <a:r>
              <a:rPr lang="en-GB" sz="1600" dirty="0" smtClean="0"/>
              <a:t>Speech synthesis and recognition</a:t>
            </a:r>
          </a:p>
          <a:p>
            <a:pPr lvl="1"/>
            <a:r>
              <a:rPr lang="en-GB" sz="1600" dirty="0" err="1" smtClean="0"/>
              <a:t>Windows.Phone.Networking.Voip</a:t>
            </a:r>
            <a:endParaRPr lang="en-GB" sz="1600" dirty="0" smtClean="0"/>
          </a:p>
          <a:p>
            <a:pPr lvl="1"/>
            <a:r>
              <a:rPr lang="en-GB" sz="1600" dirty="0" err="1" smtClean="0"/>
              <a:t>Windows.Phone.PersonalInformation</a:t>
            </a:r>
            <a:endParaRPr lang="en-GB" sz="1600" dirty="0" smtClean="0"/>
          </a:p>
          <a:p>
            <a:pPr lvl="1"/>
            <a:r>
              <a:rPr lang="en-GB" sz="1600" dirty="0" err="1" smtClean="0"/>
              <a:t>LockScreen</a:t>
            </a:r>
            <a:r>
              <a:rPr lang="en-GB" sz="1600" dirty="0" smtClean="0"/>
              <a:t> and </a:t>
            </a:r>
            <a:r>
              <a:rPr lang="en-GB" sz="1600" dirty="0" err="1" smtClean="0"/>
              <a:t>LockScreenManager</a:t>
            </a:r>
            <a:endParaRPr lang="en-GB" sz="1600" dirty="0" smtClean="0"/>
          </a:p>
          <a:p>
            <a:pPr lvl="1"/>
            <a:r>
              <a:rPr lang="en-GB" sz="1600" dirty="0" smtClean="0"/>
              <a:t>More…</a:t>
            </a:r>
          </a:p>
        </p:txBody>
      </p:sp>
      <p:sp>
        <p:nvSpPr>
          <p:cNvPr id="9" name="Title 8"/>
          <p:cNvSpPr>
            <a:spLocks noGrp="1"/>
          </p:cNvSpPr>
          <p:nvPr>
            <p:ph type="title"/>
          </p:nvPr>
        </p:nvSpPr>
        <p:spPr/>
        <p:txBody>
          <a:bodyPr/>
          <a:lstStyle/>
          <a:p>
            <a:r>
              <a:rPr lang="en-GB" sz="3200" dirty="0" smtClean="0"/>
              <a:t>Windows Phone Runtime API</a:t>
            </a:r>
            <a:endParaRPr lang="en-GB" dirty="0"/>
          </a:p>
        </p:txBody>
      </p:sp>
      <p:grpSp>
        <p:nvGrpSpPr>
          <p:cNvPr id="23" name="Group 22"/>
          <p:cNvGrpSpPr/>
          <p:nvPr/>
        </p:nvGrpSpPr>
        <p:grpSpPr>
          <a:xfrm>
            <a:off x="5506476" y="157851"/>
            <a:ext cx="3515724" cy="883902"/>
            <a:chOff x="3582000" y="3044612"/>
            <a:chExt cx="5308850" cy="1726433"/>
          </a:xfrm>
        </p:grpSpPr>
        <p:sp>
          <p:nvSpPr>
            <p:cNvPr id="24" name="Rectangle 23"/>
            <p:cNvSpPr/>
            <p:nvPr/>
          </p:nvSpPr>
          <p:spPr>
            <a:xfrm>
              <a:off x="358200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a:t>
              </a:r>
              <a:r>
                <a:rPr lang="en-GB" sz="900" dirty="0" smtClean="0">
                  <a:solidFill>
                    <a:schemeClr val="bg1"/>
                  </a:solidFill>
                </a:rPr>
                <a:t>NET API for Windows Phone</a:t>
              </a:r>
            </a:p>
          </p:txBody>
        </p:sp>
        <p:sp>
          <p:nvSpPr>
            <p:cNvPr id="25" name="Rectangle 24"/>
            <p:cNvSpPr/>
            <p:nvPr/>
          </p:nvSpPr>
          <p:spPr>
            <a:xfrm>
              <a:off x="540482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bg1"/>
                  </a:solidFill>
                </a:rPr>
                <a:t>Windows Phone Runtime</a:t>
              </a:r>
            </a:p>
          </p:txBody>
        </p:sp>
        <p:sp>
          <p:nvSpPr>
            <p:cNvPr id="26" name="Rectangle 25"/>
            <p:cNvSpPr/>
            <p:nvPr/>
          </p:nvSpPr>
          <p:spPr>
            <a:xfrm>
              <a:off x="722765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bg1"/>
                  </a:solidFill>
                </a:rPr>
                <a:t>Win32 &amp; COM</a:t>
              </a:r>
            </a:p>
          </p:txBody>
        </p:sp>
        <p:sp>
          <p:nvSpPr>
            <p:cNvPr id="27" name="TextBox 26"/>
            <p:cNvSpPr txBox="1"/>
            <p:nvPr/>
          </p:nvSpPr>
          <p:spPr>
            <a:xfrm>
              <a:off x="3918599" y="4230012"/>
              <a:ext cx="989999" cy="270515"/>
            </a:xfrm>
            <a:prstGeom prst="rect">
              <a:avLst/>
            </a:prstGeom>
            <a:noFill/>
          </p:spPr>
          <p:txBody>
            <a:bodyPr wrap="square" lIns="0" tIns="0" rIns="0" bIns="0" rtlCol="0">
              <a:spAutoFit/>
            </a:bodyPr>
            <a:lstStyle/>
            <a:p>
              <a:pPr algn="ctr"/>
              <a:r>
                <a:rPr lang="en-GB" sz="900" dirty="0" smtClean="0"/>
                <a:t>Managed</a:t>
              </a:r>
              <a:endParaRPr lang="en-GB" sz="1100" dirty="0" smtClean="0"/>
            </a:p>
          </p:txBody>
        </p:sp>
        <p:sp>
          <p:nvSpPr>
            <p:cNvPr id="28" name="TextBox 27"/>
            <p:cNvSpPr txBox="1"/>
            <p:nvPr/>
          </p:nvSpPr>
          <p:spPr>
            <a:xfrm>
              <a:off x="5585436" y="4230012"/>
              <a:ext cx="1310401" cy="541033"/>
            </a:xfrm>
            <a:prstGeom prst="rect">
              <a:avLst/>
            </a:prstGeom>
            <a:noFill/>
          </p:spPr>
          <p:txBody>
            <a:bodyPr wrap="square" lIns="0" tIns="0" rIns="0" bIns="0" rtlCol="0">
              <a:spAutoFit/>
            </a:bodyPr>
            <a:lstStyle/>
            <a:p>
              <a:pPr algn="ctr"/>
              <a:r>
                <a:rPr lang="en-GB" sz="900" dirty="0" smtClean="0"/>
                <a:t>Managed &amp; Native</a:t>
              </a:r>
            </a:p>
          </p:txBody>
        </p:sp>
        <p:sp>
          <p:nvSpPr>
            <p:cNvPr id="29" name="TextBox 28"/>
            <p:cNvSpPr txBox="1"/>
            <p:nvPr/>
          </p:nvSpPr>
          <p:spPr>
            <a:xfrm>
              <a:off x="7572675" y="4230012"/>
              <a:ext cx="973150" cy="270516"/>
            </a:xfrm>
            <a:prstGeom prst="rect">
              <a:avLst/>
            </a:prstGeom>
            <a:noFill/>
          </p:spPr>
          <p:txBody>
            <a:bodyPr wrap="square" lIns="0" tIns="0" rIns="0" bIns="0" rtlCol="0">
              <a:spAutoFit/>
            </a:bodyPr>
            <a:lstStyle/>
            <a:p>
              <a:pPr algn="ctr"/>
              <a:r>
                <a:rPr lang="en-GB" sz="900" dirty="0" smtClean="0"/>
                <a:t>Native</a:t>
              </a:r>
              <a:endParaRPr lang="en-GB" sz="1100" dirty="0" smtClean="0"/>
            </a:p>
          </p:txBody>
        </p:sp>
      </p:grpSp>
      <p:sp>
        <p:nvSpPr>
          <p:cNvPr id="31" name="Rounded Rectangle 30"/>
          <p:cNvSpPr/>
          <p:nvPr/>
        </p:nvSpPr>
        <p:spPr>
          <a:xfrm>
            <a:off x="5105400" y="3028950"/>
            <a:ext cx="2436640" cy="2057400"/>
          </a:xfrm>
          <a:prstGeom prst="roundRect">
            <a:avLst/>
          </a:prstGeom>
          <a:solidFill>
            <a:srgbClr val="00D8CC"/>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tx2"/>
                </a:solidFill>
              </a:rPr>
              <a:t>Full </a:t>
            </a:r>
            <a:r>
              <a:rPr lang="en-GB" dirty="0" err="1" smtClean="0">
                <a:solidFill>
                  <a:schemeClr val="tx2"/>
                </a:solidFill>
              </a:rPr>
              <a:t>WinRT</a:t>
            </a:r>
            <a:r>
              <a:rPr lang="en-GB" dirty="0" smtClean="0">
                <a:solidFill>
                  <a:schemeClr val="tx2"/>
                </a:solidFill>
              </a:rPr>
              <a:t> (around 11,000 members)</a:t>
            </a:r>
          </a:p>
        </p:txBody>
      </p:sp>
      <p:sp>
        <p:nvSpPr>
          <p:cNvPr id="32" name="Rounded Rectangle 31"/>
          <p:cNvSpPr/>
          <p:nvPr/>
        </p:nvSpPr>
        <p:spPr>
          <a:xfrm>
            <a:off x="6076949" y="3865858"/>
            <a:ext cx="1432800" cy="114429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050" dirty="0" smtClean="0">
                <a:solidFill>
                  <a:schemeClr val="bg1"/>
                </a:solidFill>
              </a:rPr>
              <a:t>Subset adopted for Windows Phone Runtime (around 2,800 members)</a:t>
            </a:r>
          </a:p>
        </p:txBody>
      </p:sp>
      <p:sp>
        <p:nvSpPr>
          <p:cNvPr id="33" name="Rounded Rectangle 32"/>
          <p:cNvSpPr/>
          <p:nvPr/>
        </p:nvSpPr>
        <p:spPr>
          <a:xfrm>
            <a:off x="7624949" y="3841950"/>
            <a:ext cx="1133891" cy="114429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050" dirty="0" smtClean="0">
                <a:solidFill>
                  <a:schemeClr val="bg1"/>
                </a:solidFill>
              </a:rPr>
              <a:t>New for Windows Phone Runtime (around 600 members)</a:t>
            </a:r>
          </a:p>
        </p:txBody>
      </p:sp>
      <p:sp>
        <p:nvSpPr>
          <p:cNvPr id="34" name="Plus 33"/>
          <p:cNvSpPr/>
          <p:nvPr/>
        </p:nvSpPr>
        <p:spPr>
          <a:xfrm>
            <a:off x="7437749" y="4266496"/>
            <a:ext cx="284291" cy="2952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
        <p:nvSpPr>
          <p:cNvPr id="35" name="Rounded Rectangle 34"/>
          <p:cNvSpPr/>
          <p:nvPr/>
        </p:nvSpPr>
        <p:spPr>
          <a:xfrm>
            <a:off x="6636886" y="55020"/>
            <a:ext cx="1254904" cy="105752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330613546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GB" sz="3600" dirty="0" smtClean="0"/>
              <a:t>API Choices for Managed Code Developers</a:t>
            </a:r>
            <a:endParaRPr lang="en-GB" sz="3600" dirty="0"/>
          </a:p>
        </p:txBody>
      </p:sp>
      <p:sp>
        <p:nvSpPr>
          <p:cNvPr id="16" name="Text Placeholder 15"/>
          <p:cNvSpPr>
            <a:spLocks noGrp="1"/>
          </p:cNvSpPr>
          <p:nvPr>
            <p:ph idx="1"/>
          </p:nvPr>
        </p:nvSpPr>
        <p:spPr>
          <a:xfrm>
            <a:off x="201929" y="891882"/>
            <a:ext cx="8740142" cy="3816775"/>
          </a:xfrm>
        </p:spPr>
        <p:txBody>
          <a:bodyPr/>
          <a:lstStyle/>
          <a:p>
            <a:r>
              <a:rPr lang="en-GB" sz="2000" dirty="0" smtClean="0"/>
              <a:t>Many of the APIs in Windows Phone Runtime exist to provide new functionality to Windows Phone</a:t>
            </a:r>
          </a:p>
          <a:p>
            <a:r>
              <a:rPr lang="en-GB" sz="2000" dirty="0" smtClean="0"/>
              <a:t>Other APIs exist to expose Windows Phone capabilities to both native and managed code developers and provide equivalent functionality to the  .NET APIs</a:t>
            </a:r>
          </a:p>
          <a:p>
            <a:endParaRPr lang="en-GB" sz="2000" dirty="0"/>
          </a:p>
          <a:p>
            <a:endParaRPr lang="en-GB" sz="2000" dirty="0" smtClean="0"/>
          </a:p>
          <a:p>
            <a:endParaRPr lang="en-GB" sz="2400" dirty="0"/>
          </a:p>
          <a:p>
            <a:endParaRPr lang="en-GB" sz="2400" dirty="0" smtClean="0"/>
          </a:p>
          <a:p>
            <a:r>
              <a:rPr lang="en-GB" sz="2000" dirty="0" smtClean="0"/>
              <a:t>Managed code developers can use whichever API they like</a:t>
            </a:r>
          </a:p>
          <a:p>
            <a:pPr lvl="1"/>
            <a:r>
              <a:rPr lang="en-GB" sz="1200" dirty="0" smtClean="0"/>
              <a:t>Developers targeting WP7.1 and WP8 devices will prefer the .NET API</a:t>
            </a:r>
          </a:p>
          <a:p>
            <a:pPr lvl="1"/>
            <a:r>
              <a:rPr lang="en-GB" sz="1200" dirty="0" smtClean="0"/>
              <a:t>Developers sharing code between WP8 and W8 targets will tend to use the Windows Phone Runtime API</a:t>
            </a:r>
          </a:p>
        </p:txBody>
      </p:sp>
      <p:graphicFrame>
        <p:nvGraphicFramePr>
          <p:cNvPr id="17" name="Table 16"/>
          <p:cNvGraphicFramePr>
            <a:graphicFrameLocks noGrp="1"/>
          </p:cNvGraphicFramePr>
          <p:nvPr>
            <p:extLst>
              <p:ext uri="{D42A27DB-BD31-4B8C-83A1-F6EECF244321}">
                <p14:modId xmlns:p14="http://schemas.microsoft.com/office/powerpoint/2010/main" val="2577765847"/>
              </p:ext>
            </p:extLst>
          </p:nvPr>
        </p:nvGraphicFramePr>
        <p:xfrm>
          <a:off x="1371600" y="2190750"/>
          <a:ext cx="6096000" cy="1690224"/>
        </p:xfrm>
        <a:graphic>
          <a:graphicData uri="http://schemas.openxmlformats.org/drawingml/2006/table">
            <a:tbl>
              <a:tblPr firstRow="1" bandRow="1">
                <a:tableStyleId>{8799B23B-EC83-4686-B30A-512413B5E67A}</a:tableStyleId>
              </a:tblPr>
              <a:tblGrid>
                <a:gridCol w="3048000"/>
                <a:gridCol w="3048000"/>
              </a:tblGrid>
              <a:tr h="286224">
                <a:tc>
                  <a:txBody>
                    <a:bodyPr/>
                    <a:lstStyle/>
                    <a:p>
                      <a:r>
                        <a:rPr lang="en-GB" sz="1100" dirty="0" smtClean="0">
                          <a:solidFill>
                            <a:schemeClr val="tx2"/>
                          </a:solidFill>
                        </a:rPr>
                        <a:t>.NET API</a:t>
                      </a:r>
                      <a:endParaRPr lang="en-GB" sz="1100" dirty="0">
                        <a:solidFill>
                          <a:schemeClr val="tx2"/>
                        </a:solidFill>
                      </a:endParaRPr>
                    </a:p>
                  </a:txBody>
                  <a:tcPr/>
                </a:tc>
                <a:tc>
                  <a:txBody>
                    <a:bodyPr/>
                    <a:lstStyle/>
                    <a:p>
                      <a:r>
                        <a:rPr lang="en-GB" sz="1100" dirty="0" smtClean="0">
                          <a:solidFill>
                            <a:schemeClr val="tx2"/>
                          </a:solidFill>
                        </a:rPr>
                        <a:t>Windows Phone Runtime API</a:t>
                      </a:r>
                      <a:endParaRPr lang="en-GB" sz="1100" dirty="0">
                        <a:solidFill>
                          <a:schemeClr val="tx2"/>
                        </a:solidFill>
                      </a:endParaRPr>
                    </a:p>
                  </a:txBody>
                  <a:tcPr/>
                </a:tc>
              </a:tr>
              <a:tr h="2952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050" kern="1200" dirty="0" err="1" smtClean="0">
                          <a:solidFill>
                            <a:schemeClr val="tx2"/>
                          </a:solidFill>
                          <a:latin typeface="+mn-lt"/>
                          <a:ea typeface="+mn-ea"/>
                          <a:cs typeface="+mn-cs"/>
                        </a:rPr>
                        <a:t>System.IO.IsolatedStorage</a:t>
                      </a:r>
                      <a:endParaRPr lang="en-GB" sz="1050" kern="1200" dirty="0">
                        <a:solidFill>
                          <a:schemeClr val="tx2"/>
                        </a:solidFill>
                        <a:latin typeface="+mn-lt"/>
                        <a:ea typeface="+mn-ea"/>
                        <a:cs typeface="+mn-cs"/>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050" kern="1200" dirty="0" err="1" smtClean="0">
                          <a:solidFill>
                            <a:schemeClr val="tx2"/>
                          </a:solidFill>
                          <a:latin typeface="+mn-lt"/>
                          <a:ea typeface="+mn-ea"/>
                          <a:cs typeface="+mn-cs"/>
                        </a:rPr>
                        <a:t>Windows.Storage</a:t>
                      </a:r>
                      <a:endParaRPr lang="en-GB" sz="1050" kern="1200" dirty="0" smtClean="0">
                        <a:solidFill>
                          <a:schemeClr val="tx2"/>
                        </a:solidFill>
                        <a:latin typeface="+mn-lt"/>
                        <a:ea typeface="+mn-ea"/>
                        <a:cs typeface="+mn-cs"/>
                      </a:endParaRPr>
                    </a:p>
                  </a:txBody>
                  <a:tcPr/>
                </a:tc>
              </a:tr>
              <a:tr h="2808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050" kern="1200" dirty="0" err="1" smtClean="0">
                          <a:solidFill>
                            <a:schemeClr val="tx2"/>
                          </a:solidFill>
                          <a:latin typeface="+mn-lt"/>
                          <a:ea typeface="+mn-ea"/>
                          <a:cs typeface="+mn-cs"/>
                        </a:rPr>
                        <a:t>System.NET.Sockets</a:t>
                      </a:r>
                      <a:endParaRPr lang="en-GB" sz="1050" kern="1200" dirty="0">
                        <a:solidFill>
                          <a:schemeClr val="tx2"/>
                        </a:solidFill>
                        <a:latin typeface="+mn-lt"/>
                        <a:ea typeface="+mn-ea"/>
                        <a:cs typeface="+mn-cs"/>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050" kern="1200" dirty="0" err="1" smtClean="0">
                          <a:solidFill>
                            <a:schemeClr val="tx2"/>
                          </a:solidFill>
                          <a:latin typeface="+mn-lt"/>
                          <a:ea typeface="+mn-ea"/>
                          <a:cs typeface="+mn-cs"/>
                        </a:rPr>
                        <a:t>Windows.Networking.Sockets</a:t>
                      </a:r>
                      <a:endParaRPr lang="en-GB" sz="1050" kern="1200" dirty="0">
                        <a:solidFill>
                          <a:schemeClr val="tx2"/>
                        </a:solidFill>
                        <a:latin typeface="+mn-lt"/>
                        <a:ea typeface="+mn-ea"/>
                        <a:cs typeface="+mn-cs"/>
                      </a:endParaRPr>
                    </a:p>
                  </a:txBody>
                  <a:tcPr/>
                </a:tc>
              </a:tr>
              <a:tr h="2952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050" kern="1200" dirty="0" err="1" smtClean="0">
                          <a:solidFill>
                            <a:schemeClr val="tx2"/>
                          </a:solidFill>
                          <a:latin typeface="+mn-lt"/>
                          <a:ea typeface="+mn-ea"/>
                          <a:cs typeface="+mn-cs"/>
                        </a:rPr>
                        <a:t>System.Threading.ThreadPool</a:t>
                      </a:r>
                      <a:endParaRPr lang="en-GB" sz="1050" kern="1200" dirty="0">
                        <a:solidFill>
                          <a:schemeClr val="tx2"/>
                        </a:solidFill>
                        <a:latin typeface="+mn-lt"/>
                        <a:ea typeface="+mn-ea"/>
                        <a:cs typeface="+mn-cs"/>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050" kern="1200" dirty="0" err="1" smtClean="0">
                          <a:solidFill>
                            <a:schemeClr val="tx2"/>
                          </a:solidFill>
                          <a:latin typeface="+mn-lt"/>
                          <a:ea typeface="+mn-ea"/>
                          <a:cs typeface="+mn-cs"/>
                        </a:rPr>
                        <a:t>Windows.System.Threading.ThreadPool</a:t>
                      </a:r>
                      <a:endParaRPr lang="en-GB" sz="1050" kern="1200" dirty="0">
                        <a:solidFill>
                          <a:schemeClr val="tx2"/>
                        </a:solidFill>
                        <a:latin typeface="+mn-lt"/>
                        <a:ea typeface="+mn-ea"/>
                        <a:cs typeface="+mn-cs"/>
                      </a:endParaRPr>
                    </a:p>
                  </a:txBody>
                  <a:tcPr/>
                </a:tc>
              </a:tr>
              <a:tr h="2664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050" dirty="0" err="1" smtClean="0">
                          <a:solidFill>
                            <a:schemeClr val="tx2"/>
                          </a:solidFill>
                        </a:rPr>
                        <a:t>Microsoft.Devices.Sensors</a:t>
                      </a:r>
                      <a:endParaRPr lang="en-GB" sz="1050" dirty="0">
                        <a:solidFill>
                          <a:schemeClr val="tx2"/>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050" dirty="0" err="1" smtClean="0">
                          <a:solidFill>
                            <a:schemeClr val="tx2"/>
                          </a:solidFill>
                        </a:rPr>
                        <a:t>Windows.Devices.Sensors</a:t>
                      </a:r>
                      <a:endParaRPr lang="en-GB" sz="1050" dirty="0">
                        <a:solidFill>
                          <a:schemeClr val="tx2"/>
                        </a:solidFill>
                      </a:endParaRPr>
                    </a:p>
                  </a:txBody>
                  <a:tcPr/>
                </a:tc>
              </a:tr>
              <a:tr h="2664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050" dirty="0" err="1" smtClean="0">
                          <a:solidFill>
                            <a:schemeClr val="tx2"/>
                          </a:solidFill>
                        </a:rPr>
                        <a:t>System.Device.Location</a:t>
                      </a:r>
                      <a:endParaRPr lang="en-GB" sz="1050" dirty="0">
                        <a:solidFill>
                          <a:schemeClr val="tx2"/>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050" dirty="0" err="1" smtClean="0">
                          <a:solidFill>
                            <a:schemeClr val="tx2"/>
                          </a:solidFill>
                        </a:rPr>
                        <a:t>Windows.Devices.GeoLocation</a:t>
                      </a:r>
                      <a:endParaRPr lang="en-GB" sz="1050" dirty="0">
                        <a:solidFill>
                          <a:schemeClr val="tx2"/>
                        </a:solidFill>
                      </a:endParaRPr>
                    </a:p>
                  </a:txBody>
                  <a:tcPr/>
                </a:tc>
              </a:tr>
            </a:tbl>
          </a:graphicData>
        </a:graphic>
      </p:graphicFrame>
    </p:spTree>
    <p:extLst>
      <p:ext uri="{BB962C8B-B14F-4D97-AF65-F5344CB8AC3E}">
        <p14:creationId xmlns:p14="http://schemas.microsoft.com/office/powerpoint/2010/main" val="2013529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01929" y="1203385"/>
            <a:ext cx="8740142" cy="3730565"/>
          </a:xfrm>
        </p:spPr>
        <p:txBody>
          <a:bodyPr/>
          <a:lstStyle/>
          <a:p>
            <a:r>
              <a:rPr lang="en-GB" sz="2800" dirty="0" smtClean="0"/>
              <a:t>In addition to .NET and Windows Phone Runtime, you have access to some Win32 APIs</a:t>
            </a:r>
          </a:p>
          <a:p>
            <a:pPr lvl="1"/>
            <a:r>
              <a:rPr lang="en-GB" sz="1600" dirty="0" smtClean="0"/>
              <a:t>Winsock for low-level networking</a:t>
            </a:r>
          </a:p>
          <a:p>
            <a:pPr lvl="1"/>
            <a:r>
              <a:rPr lang="en-GB" sz="1600" dirty="0" smtClean="0"/>
              <a:t>Camera APIs for native code apps</a:t>
            </a:r>
          </a:p>
          <a:p>
            <a:pPr lvl="1"/>
            <a:r>
              <a:rPr lang="en-GB" sz="1600" dirty="0" smtClean="0"/>
              <a:t>COM APIs such as </a:t>
            </a:r>
            <a:r>
              <a:rPr lang="en-GB" sz="1600" dirty="0" err="1" smtClean="0"/>
              <a:t>CoInitializeEx</a:t>
            </a:r>
            <a:r>
              <a:rPr lang="en-GB" sz="1600" dirty="0" smtClean="0"/>
              <a:t>, </a:t>
            </a:r>
            <a:r>
              <a:rPr lang="en-GB" sz="1600" dirty="0" err="1" smtClean="0"/>
              <a:t>CoTaskMemAlloc</a:t>
            </a:r>
            <a:r>
              <a:rPr lang="en-GB" sz="1600" dirty="0" smtClean="0"/>
              <a:t>, </a:t>
            </a:r>
            <a:r>
              <a:rPr lang="en-GB" sz="1600" dirty="0" err="1" smtClean="0"/>
              <a:t>CoTaskMemFree</a:t>
            </a:r>
            <a:r>
              <a:rPr lang="en-GB" sz="1600" dirty="0" smtClean="0"/>
              <a:t>, CreateFile2, </a:t>
            </a:r>
            <a:r>
              <a:rPr lang="en-GB" sz="1600" dirty="0" err="1" smtClean="0"/>
              <a:t>ReadFile</a:t>
            </a:r>
            <a:r>
              <a:rPr lang="en-GB" sz="1600" dirty="0" smtClean="0"/>
              <a:t>, </a:t>
            </a:r>
            <a:r>
              <a:rPr lang="en-GB" sz="1600" dirty="0" err="1" smtClean="0"/>
              <a:t>WriteFile</a:t>
            </a:r>
            <a:r>
              <a:rPr lang="en-GB" sz="1600" dirty="0" smtClean="0"/>
              <a:t>, </a:t>
            </a:r>
            <a:r>
              <a:rPr lang="en-GB" sz="1600" dirty="0" err="1" smtClean="0"/>
              <a:t>HeapAlloc</a:t>
            </a:r>
            <a:r>
              <a:rPr lang="en-GB" sz="1600" dirty="0" smtClean="0"/>
              <a:t>, </a:t>
            </a:r>
            <a:r>
              <a:rPr lang="en-GB" sz="1600" dirty="0" err="1" smtClean="0"/>
              <a:t>CreateMutexExW</a:t>
            </a:r>
            <a:r>
              <a:rPr lang="en-GB" sz="1600" dirty="0" smtClean="0"/>
              <a:t>, </a:t>
            </a:r>
            <a:r>
              <a:rPr lang="en-GB" sz="1600" dirty="0" err="1" smtClean="0"/>
              <a:t>WaitForSingleObjectW</a:t>
            </a:r>
            <a:r>
              <a:rPr lang="en-GB" sz="1600" dirty="0" smtClean="0"/>
              <a:t>,…many others…</a:t>
            </a:r>
          </a:p>
          <a:p>
            <a:r>
              <a:rPr lang="en-GB" sz="2800" dirty="0" smtClean="0"/>
              <a:t>Mainly of interest to native code developers</a:t>
            </a:r>
          </a:p>
          <a:p>
            <a:r>
              <a:rPr lang="en-GB" sz="2800" dirty="0" smtClean="0"/>
              <a:t>Managed applications could call these by adding a native project to the solution, but there are few situations where this will be used</a:t>
            </a:r>
          </a:p>
        </p:txBody>
      </p:sp>
      <p:sp>
        <p:nvSpPr>
          <p:cNvPr id="9" name="Title 8"/>
          <p:cNvSpPr>
            <a:spLocks noGrp="1"/>
          </p:cNvSpPr>
          <p:nvPr>
            <p:ph type="title"/>
          </p:nvPr>
        </p:nvSpPr>
        <p:spPr/>
        <p:txBody>
          <a:bodyPr/>
          <a:lstStyle/>
          <a:p>
            <a:r>
              <a:rPr lang="en-GB" smtClean="0"/>
              <a:t>Win32 and COM API</a:t>
            </a:r>
            <a:endParaRPr lang="en-GB" dirty="0"/>
          </a:p>
        </p:txBody>
      </p:sp>
      <p:grpSp>
        <p:nvGrpSpPr>
          <p:cNvPr id="20" name="Group 19"/>
          <p:cNvGrpSpPr/>
          <p:nvPr/>
        </p:nvGrpSpPr>
        <p:grpSpPr>
          <a:xfrm>
            <a:off x="5506476" y="157851"/>
            <a:ext cx="3515724" cy="883902"/>
            <a:chOff x="3582000" y="3044612"/>
            <a:chExt cx="5308850" cy="1726433"/>
          </a:xfrm>
        </p:grpSpPr>
        <p:sp>
          <p:nvSpPr>
            <p:cNvPr id="21" name="Rectangle 20"/>
            <p:cNvSpPr/>
            <p:nvPr/>
          </p:nvSpPr>
          <p:spPr>
            <a:xfrm>
              <a:off x="358200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a:t>
              </a:r>
              <a:r>
                <a:rPr lang="en-GB" sz="900" dirty="0" smtClean="0">
                  <a:solidFill>
                    <a:schemeClr val="bg1"/>
                  </a:solidFill>
                </a:rPr>
                <a:t>NET API for Windows Phone</a:t>
              </a:r>
            </a:p>
          </p:txBody>
        </p:sp>
        <p:sp>
          <p:nvSpPr>
            <p:cNvPr id="22" name="Rectangle 21"/>
            <p:cNvSpPr/>
            <p:nvPr/>
          </p:nvSpPr>
          <p:spPr>
            <a:xfrm>
              <a:off x="540482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bg1"/>
                  </a:solidFill>
                </a:rPr>
                <a:t>Windows Phone Runtime</a:t>
              </a:r>
            </a:p>
          </p:txBody>
        </p:sp>
        <p:sp>
          <p:nvSpPr>
            <p:cNvPr id="23" name="Rectangle 22"/>
            <p:cNvSpPr/>
            <p:nvPr/>
          </p:nvSpPr>
          <p:spPr>
            <a:xfrm>
              <a:off x="722765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bg1"/>
                  </a:solidFill>
                </a:rPr>
                <a:t>Win32 &amp; COM</a:t>
              </a:r>
            </a:p>
          </p:txBody>
        </p:sp>
        <p:sp>
          <p:nvSpPr>
            <p:cNvPr id="24" name="TextBox 23"/>
            <p:cNvSpPr txBox="1"/>
            <p:nvPr/>
          </p:nvSpPr>
          <p:spPr>
            <a:xfrm>
              <a:off x="3918599" y="4230012"/>
              <a:ext cx="989999" cy="270515"/>
            </a:xfrm>
            <a:prstGeom prst="rect">
              <a:avLst/>
            </a:prstGeom>
            <a:noFill/>
          </p:spPr>
          <p:txBody>
            <a:bodyPr wrap="square" lIns="0" tIns="0" rIns="0" bIns="0" rtlCol="0">
              <a:spAutoFit/>
            </a:bodyPr>
            <a:lstStyle/>
            <a:p>
              <a:pPr algn="ctr"/>
              <a:r>
                <a:rPr lang="en-GB" sz="900" dirty="0" smtClean="0"/>
                <a:t>Managed</a:t>
              </a:r>
              <a:endParaRPr lang="en-GB" sz="1100" dirty="0" smtClean="0"/>
            </a:p>
          </p:txBody>
        </p:sp>
        <p:sp>
          <p:nvSpPr>
            <p:cNvPr id="25" name="TextBox 24"/>
            <p:cNvSpPr txBox="1"/>
            <p:nvPr/>
          </p:nvSpPr>
          <p:spPr>
            <a:xfrm>
              <a:off x="5585436" y="4230012"/>
              <a:ext cx="1310401" cy="541033"/>
            </a:xfrm>
            <a:prstGeom prst="rect">
              <a:avLst/>
            </a:prstGeom>
            <a:noFill/>
          </p:spPr>
          <p:txBody>
            <a:bodyPr wrap="square" lIns="0" tIns="0" rIns="0" bIns="0" rtlCol="0">
              <a:spAutoFit/>
            </a:bodyPr>
            <a:lstStyle/>
            <a:p>
              <a:pPr algn="ctr"/>
              <a:r>
                <a:rPr lang="en-GB" sz="900" dirty="0" smtClean="0"/>
                <a:t>Managed &amp; Native</a:t>
              </a:r>
            </a:p>
          </p:txBody>
        </p:sp>
        <p:sp>
          <p:nvSpPr>
            <p:cNvPr id="26" name="TextBox 25"/>
            <p:cNvSpPr txBox="1"/>
            <p:nvPr/>
          </p:nvSpPr>
          <p:spPr>
            <a:xfrm>
              <a:off x="7572675" y="4230012"/>
              <a:ext cx="973150" cy="270516"/>
            </a:xfrm>
            <a:prstGeom prst="rect">
              <a:avLst/>
            </a:prstGeom>
            <a:noFill/>
          </p:spPr>
          <p:txBody>
            <a:bodyPr wrap="square" lIns="0" tIns="0" rIns="0" bIns="0" rtlCol="0">
              <a:spAutoFit/>
            </a:bodyPr>
            <a:lstStyle/>
            <a:p>
              <a:pPr algn="ctr"/>
              <a:r>
                <a:rPr lang="en-GB" sz="900" dirty="0" smtClean="0"/>
                <a:t>Native</a:t>
              </a:r>
              <a:endParaRPr lang="en-GB" sz="1100" dirty="0" smtClean="0"/>
            </a:p>
          </p:txBody>
        </p:sp>
      </p:grpSp>
      <p:sp>
        <p:nvSpPr>
          <p:cNvPr id="27" name="Rounded Rectangle 26"/>
          <p:cNvSpPr/>
          <p:nvPr/>
        </p:nvSpPr>
        <p:spPr>
          <a:xfrm>
            <a:off x="7851641" y="55020"/>
            <a:ext cx="1254904" cy="105752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212783136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01929" y="891882"/>
            <a:ext cx="5255620" cy="2822868"/>
          </a:xfrm>
        </p:spPr>
        <p:txBody>
          <a:bodyPr/>
          <a:lstStyle/>
          <a:p>
            <a:r>
              <a:rPr lang="en-GB" dirty="0" smtClean="0"/>
              <a:t>The most common way to build apps for Windows Phone</a:t>
            </a:r>
          </a:p>
          <a:p>
            <a:r>
              <a:rPr lang="en-GB" dirty="0" smtClean="0"/>
              <a:t>UI defined using XAML</a:t>
            </a:r>
          </a:p>
          <a:p>
            <a:r>
              <a:rPr lang="en-GB" dirty="0" smtClean="0"/>
              <a:t>Logic written using C# or Visual Basic .NET</a:t>
            </a:r>
          </a:p>
          <a:p>
            <a:r>
              <a:rPr lang="en-GB" dirty="0" smtClean="0"/>
              <a:t>Access .NET APIs and Windows Phone Runtime APIs</a:t>
            </a:r>
          </a:p>
          <a:p>
            <a:endParaRPr lang="en-GB" dirty="0"/>
          </a:p>
        </p:txBody>
      </p:sp>
      <p:sp>
        <p:nvSpPr>
          <p:cNvPr id="8" name="Title 7"/>
          <p:cNvSpPr>
            <a:spLocks noGrp="1"/>
          </p:cNvSpPr>
          <p:nvPr>
            <p:ph type="title"/>
          </p:nvPr>
        </p:nvSpPr>
        <p:spPr/>
        <p:txBody>
          <a:bodyPr/>
          <a:lstStyle/>
          <a:p>
            <a:r>
              <a:rPr lang="en-GB" smtClean="0"/>
              <a:t>XAML UI with Managed Code</a:t>
            </a:r>
            <a:endParaRPr lang="en-GB" dirty="0"/>
          </a:p>
        </p:txBody>
      </p:sp>
      <p:grpSp>
        <p:nvGrpSpPr>
          <p:cNvPr id="2" name="Group 1"/>
          <p:cNvGrpSpPr/>
          <p:nvPr/>
        </p:nvGrpSpPr>
        <p:grpSpPr>
          <a:xfrm>
            <a:off x="5943600" y="1047750"/>
            <a:ext cx="2503391" cy="1211694"/>
            <a:chOff x="522897" y="3288869"/>
            <a:chExt cx="2503391" cy="1211694"/>
          </a:xfrm>
        </p:grpSpPr>
        <p:sp>
          <p:nvSpPr>
            <p:cNvPr id="12" name="Rectangle 11"/>
            <p:cNvSpPr/>
            <p:nvPr/>
          </p:nvSpPr>
          <p:spPr>
            <a:xfrm>
              <a:off x="522897" y="3650179"/>
              <a:ext cx="1194380" cy="6438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.NET API for Windows Phone</a:t>
              </a:r>
            </a:p>
          </p:txBody>
        </p:sp>
        <p:sp>
          <p:nvSpPr>
            <p:cNvPr id="13" name="Rectangle 12"/>
            <p:cNvSpPr/>
            <p:nvPr/>
          </p:nvSpPr>
          <p:spPr>
            <a:xfrm>
              <a:off x="1831907" y="3650179"/>
              <a:ext cx="1194380" cy="643874"/>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Windows Phone Runtime</a:t>
              </a:r>
            </a:p>
          </p:txBody>
        </p:sp>
        <p:sp>
          <p:nvSpPr>
            <p:cNvPr id="15" name="TextBox 14"/>
            <p:cNvSpPr txBox="1"/>
            <p:nvPr/>
          </p:nvSpPr>
          <p:spPr>
            <a:xfrm>
              <a:off x="764617" y="4331286"/>
              <a:ext cx="710940" cy="169277"/>
            </a:xfrm>
            <a:prstGeom prst="rect">
              <a:avLst/>
            </a:prstGeom>
            <a:noFill/>
          </p:spPr>
          <p:txBody>
            <a:bodyPr wrap="square" lIns="0" tIns="0" rIns="0" bIns="0" rtlCol="0">
              <a:spAutoFit/>
            </a:bodyPr>
            <a:lstStyle/>
            <a:p>
              <a:pPr algn="ctr"/>
              <a:r>
                <a:rPr lang="en-GB" sz="1100" dirty="0" smtClean="0"/>
                <a:t>Managed</a:t>
              </a:r>
            </a:p>
          </p:txBody>
        </p:sp>
        <p:sp>
          <p:nvSpPr>
            <p:cNvPr id="16" name="TextBox 15"/>
            <p:cNvSpPr txBox="1"/>
            <p:nvPr/>
          </p:nvSpPr>
          <p:spPr>
            <a:xfrm>
              <a:off x="1961608" y="4331286"/>
              <a:ext cx="941027" cy="169277"/>
            </a:xfrm>
            <a:prstGeom prst="rect">
              <a:avLst/>
            </a:prstGeom>
            <a:noFill/>
          </p:spPr>
          <p:txBody>
            <a:bodyPr wrap="square" lIns="0" tIns="0" rIns="0" bIns="0" rtlCol="0">
              <a:spAutoFit/>
            </a:bodyPr>
            <a:lstStyle/>
            <a:p>
              <a:pPr algn="ctr"/>
              <a:r>
                <a:rPr lang="en-GB" sz="1100" dirty="0" smtClean="0"/>
                <a:t>Managed</a:t>
              </a:r>
            </a:p>
          </p:txBody>
        </p:sp>
        <p:sp>
          <p:nvSpPr>
            <p:cNvPr id="19" name="Rectangle 18"/>
            <p:cNvSpPr/>
            <p:nvPr/>
          </p:nvSpPr>
          <p:spPr>
            <a:xfrm>
              <a:off x="522897" y="3288869"/>
              <a:ext cx="2503391" cy="309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bg1"/>
                  </a:solidFill>
                </a:rPr>
                <a:t>XAML &amp; C#/VB</a:t>
              </a:r>
            </a:p>
          </p:txBody>
        </p:sp>
      </p:grpSp>
      <p:pic>
        <p:nvPicPr>
          <p:cNvPr id="20" name="Picture 19"/>
          <p:cNvPicPr>
            <a:picLocks noChangeAspect="1"/>
          </p:cNvPicPr>
          <p:nvPr/>
        </p:nvPicPr>
        <p:blipFill>
          <a:blip r:embed="rId3"/>
          <a:stretch>
            <a:fillRect/>
          </a:stretch>
        </p:blipFill>
        <p:spPr>
          <a:xfrm>
            <a:off x="5680391" y="2495550"/>
            <a:ext cx="3144438" cy="2160229"/>
          </a:xfrm>
          <a:prstGeom prst="rect">
            <a:avLst/>
          </a:prstGeom>
        </p:spPr>
      </p:pic>
    </p:spTree>
    <p:extLst>
      <p:ext uri="{BB962C8B-B14F-4D97-AF65-F5344CB8AC3E}">
        <p14:creationId xmlns:p14="http://schemas.microsoft.com/office/powerpoint/2010/main" val="405876579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563129"/>
            <a:ext cx="8740142" cy="1347163"/>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r>
              <a:rPr lang="en-US" sz="6500" dirty="0" smtClean="0">
                <a:solidFill>
                  <a:schemeClr val="bg1"/>
                </a:solidFill>
                <a:latin typeface="Segoe UI Light" pitchFamily="34" charset="0"/>
              </a:rPr>
              <a:t>Building For Both</a:t>
            </a:r>
            <a:endParaRPr lang="en-US" sz="6500" dirty="0">
              <a:solidFill>
                <a:schemeClr val="bg1"/>
              </a:solidFill>
              <a:latin typeface="Segoe UI Light" pitchFamily="34" charset="0"/>
            </a:endParaRPr>
          </a:p>
          <a:p>
            <a:pPr algn="l"/>
            <a:endParaRPr lang="en-US" sz="6500" dirty="0">
              <a:solidFill>
                <a:schemeClr val="bg1"/>
              </a:solidFill>
              <a:latin typeface="Segoe UI Light" pitchFamily="34" charset="0"/>
            </a:endParaRPr>
          </a:p>
        </p:txBody>
      </p:sp>
    </p:spTree>
    <p:extLst>
      <p:ext uri="{BB962C8B-B14F-4D97-AF65-F5344CB8AC3E}">
        <p14:creationId xmlns:p14="http://schemas.microsoft.com/office/powerpoint/2010/main" val="9693695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171450"/>
            <a:ext cx="8364538" cy="560388"/>
          </a:xfrm>
        </p:spPr>
        <p:txBody>
          <a:bodyPr/>
          <a:lstStyle/>
          <a:p>
            <a:r>
              <a:rPr lang="en-US" dirty="0" smtClean="0"/>
              <a:t>Shared Platform</a:t>
            </a:r>
            <a:endParaRPr lang="en-US" dirty="0"/>
          </a:p>
        </p:txBody>
      </p:sp>
      <p:grpSp>
        <p:nvGrpSpPr>
          <p:cNvPr id="4" name="Group 3"/>
          <p:cNvGrpSpPr/>
          <p:nvPr/>
        </p:nvGrpSpPr>
        <p:grpSpPr>
          <a:xfrm>
            <a:off x="1360314" y="996490"/>
            <a:ext cx="3429598" cy="4304495"/>
            <a:chOff x="4160836" y="915016"/>
            <a:chExt cx="4546289" cy="57060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836" y="915016"/>
              <a:ext cx="4546289" cy="5706056"/>
            </a:xfrm>
            <a:prstGeom prst="rect">
              <a:avLst/>
            </a:prstGeom>
          </p:spPr>
        </p:pic>
        <p:sp>
          <p:nvSpPr>
            <p:cNvPr id="6" name="Rectangle 5"/>
            <p:cNvSpPr/>
            <p:nvPr/>
          </p:nvSpPr>
          <p:spPr bwMode="auto">
            <a:xfrm>
              <a:off x="4770437" y="3954462"/>
              <a:ext cx="609600" cy="685800"/>
            </a:xfrm>
            <a:prstGeom prst="rect">
              <a:avLst/>
            </a:prstGeom>
            <a:solidFill>
              <a:srgbClr val="DD4B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9433" tIns="49433" rIns="18539" bIns="18539" rtlCol="0" anchor="t" anchorCtr="0"/>
            <a:lstStyle/>
            <a:p>
              <a:pPr algn="ctr" defTabSz="504120"/>
              <a:endParaRPr lang="en-US" sz="865" spc="-5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51637" y="4095749"/>
              <a:ext cx="533400" cy="544513"/>
            </a:xfrm>
            <a:prstGeom prst="rect">
              <a:avLst/>
            </a:prstGeom>
            <a:solidFill>
              <a:srgbClr val="3732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9433" tIns="49433" rIns="18539" bIns="18539" rtlCol="0" anchor="t" anchorCtr="0"/>
            <a:lstStyle/>
            <a:p>
              <a:pPr algn="ctr" defTabSz="504120"/>
              <a:endParaRPr lang="en-US" sz="865" spc="-5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047037" y="4095749"/>
              <a:ext cx="533400" cy="468313"/>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9433" tIns="49433" rIns="18539" bIns="18539" rtlCol="0" anchor="t" anchorCtr="0"/>
            <a:lstStyle/>
            <a:p>
              <a:pPr algn="ctr" defTabSz="504120"/>
              <a:endParaRPr lang="en-US" sz="865" spc="-5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3657600" y="1657350"/>
            <a:ext cx="4730572" cy="3321759"/>
            <a:chOff x="5531607" y="1259553"/>
            <a:chExt cx="8750559" cy="6144553"/>
          </a:xfrm>
        </p:grpSpPr>
        <p:cxnSp>
          <p:nvCxnSpPr>
            <p:cNvPr id="10" name="Straight Connector 9"/>
            <p:cNvCxnSpPr>
              <a:stCxn id="12" idx="0"/>
            </p:cNvCxnSpPr>
            <p:nvPr/>
          </p:nvCxnSpPr>
          <p:spPr>
            <a:xfrm flipH="1">
              <a:off x="5531607" y="1259553"/>
              <a:ext cx="6379536" cy="1560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2" idx="4"/>
            </p:cNvCxnSpPr>
            <p:nvPr/>
          </p:nvCxnSpPr>
          <p:spPr>
            <a:xfrm flipH="1" flipV="1">
              <a:off x="5641721" y="6877121"/>
              <a:ext cx="6269423" cy="526985"/>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540119" y="1259553"/>
              <a:ext cx="4742047" cy="6144553"/>
            </a:xfrm>
            <a:prstGeom prst="ellipse">
              <a:avLst/>
            </a:prstGeom>
            <a:solidFill>
              <a:srgbClr val="37325E"/>
            </a:solidFill>
            <a:ln>
              <a:solidFill>
                <a:srgbClr val="37325E"/>
              </a:solidFill>
            </a:ln>
          </p:spPr>
          <p:style>
            <a:lnRef idx="1">
              <a:schemeClr val="accent1"/>
            </a:lnRef>
            <a:fillRef idx="3">
              <a:schemeClr val="accent1"/>
            </a:fillRef>
            <a:effectRef idx="2">
              <a:schemeClr val="accent1"/>
            </a:effectRef>
            <a:fontRef idx="minor">
              <a:schemeClr val="lt1"/>
            </a:fontRef>
          </p:style>
          <p:txBody>
            <a:bodyPr rtlCol="0" anchor="ctr"/>
            <a:lstStyle/>
            <a:p>
              <a:pPr fontAlgn="ctr"/>
              <a:endParaRPr lang="en-US" sz="1514" dirty="0">
                <a:solidFill>
                  <a:srgbClr val="FFFFFF"/>
                </a:solidFill>
                <a:cs typeface="Segoe UI" pitchFamily="34" charset="0"/>
              </a:endParaRPr>
            </a:p>
            <a:p>
              <a:pPr fontAlgn="ctr"/>
              <a:r>
                <a:rPr lang="en-US" sz="1765" dirty="0">
                  <a:solidFill>
                    <a:srgbClr val="FFFFFF"/>
                  </a:solidFill>
                  <a:cs typeface="Segoe UI" pitchFamily="34" charset="0"/>
                </a:rPr>
                <a:t>Networking</a:t>
              </a:r>
            </a:p>
            <a:p>
              <a:pPr fontAlgn="ctr"/>
              <a:r>
                <a:rPr lang="en-US" sz="1765" dirty="0">
                  <a:solidFill>
                    <a:srgbClr val="FFFFFF"/>
                  </a:solidFill>
                  <a:cs typeface="Segoe UI" pitchFamily="34" charset="0"/>
                </a:rPr>
                <a:t>Proximity</a:t>
              </a:r>
            </a:p>
            <a:p>
              <a:pPr fontAlgn="ctr"/>
              <a:r>
                <a:rPr lang="en-US" sz="1765" dirty="0">
                  <a:solidFill>
                    <a:srgbClr val="FFFFFF"/>
                  </a:solidFill>
                  <a:cs typeface="Segoe UI" pitchFamily="34" charset="0"/>
                </a:rPr>
                <a:t>In-App Purchase</a:t>
              </a:r>
            </a:p>
            <a:p>
              <a:pPr fontAlgn="ctr"/>
              <a:r>
                <a:rPr lang="en-US" sz="1765" dirty="0">
                  <a:solidFill>
                    <a:srgbClr val="FFFFFF"/>
                  </a:solidFill>
                  <a:cs typeface="Segoe UI" pitchFamily="34" charset="0"/>
                </a:rPr>
                <a:t>Sensors</a:t>
              </a:r>
            </a:p>
            <a:p>
              <a:pPr fontAlgn="ctr"/>
              <a:r>
                <a:rPr lang="en-US" sz="1765" dirty="0">
                  <a:solidFill>
                    <a:srgbClr val="FFFFFF"/>
                  </a:solidFill>
                  <a:cs typeface="Segoe UI" pitchFamily="34" charset="0"/>
                </a:rPr>
                <a:t>Location</a:t>
              </a:r>
            </a:p>
            <a:p>
              <a:pPr fontAlgn="ctr"/>
              <a:r>
                <a:rPr lang="en-US" sz="1765" dirty="0">
                  <a:solidFill>
                    <a:srgbClr val="FFFFFF"/>
                  </a:solidFill>
                  <a:cs typeface="Segoe UI" pitchFamily="34" charset="0"/>
                </a:rPr>
                <a:t>File System</a:t>
              </a:r>
            </a:p>
            <a:p>
              <a:pPr fontAlgn="ctr"/>
              <a:r>
                <a:rPr lang="en-US" sz="1765" dirty="0">
                  <a:solidFill>
                    <a:srgbClr val="FFFFFF"/>
                  </a:solidFill>
                  <a:cs typeface="Segoe UI" pitchFamily="34" charset="0"/>
                </a:rPr>
                <a:t>Core app model</a:t>
              </a:r>
            </a:p>
            <a:p>
              <a:pPr fontAlgn="ctr"/>
              <a:r>
                <a:rPr lang="en-US" sz="1765" dirty="0">
                  <a:solidFill>
                    <a:srgbClr val="FFFFFF"/>
                  </a:solidFill>
                  <a:cs typeface="Segoe UI" pitchFamily="34" charset="0"/>
                </a:rPr>
                <a:t>Threading</a:t>
              </a:r>
            </a:p>
            <a:p>
              <a:pPr algn="ctr"/>
              <a:endParaRPr lang="en-US" sz="1082" dirty="0">
                <a:solidFill>
                  <a:srgbClr val="FFFFFF"/>
                </a:solidFill>
                <a:cs typeface="Segoe UI" pitchFamily="34" charset="0"/>
              </a:endParaRPr>
            </a:p>
          </p:txBody>
        </p:sp>
      </p:grpSp>
      <p:sp>
        <p:nvSpPr>
          <p:cNvPr id="2" name="Rectangle 1"/>
          <p:cNvSpPr/>
          <p:nvPr/>
        </p:nvSpPr>
        <p:spPr bwMode="auto">
          <a:xfrm>
            <a:off x="1769353" y="1023351"/>
            <a:ext cx="1545392" cy="3713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148950" y="1242088"/>
            <a:ext cx="1545392" cy="3713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2027261" y="828318"/>
            <a:ext cx="1344623" cy="706095"/>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Windows Runtime</a:t>
            </a:r>
          </a:p>
        </p:txBody>
      </p:sp>
      <p:sp>
        <p:nvSpPr>
          <p:cNvPr id="16" name="TextBox 15"/>
          <p:cNvSpPr txBox="1"/>
          <p:nvPr/>
        </p:nvSpPr>
        <p:spPr>
          <a:xfrm>
            <a:off x="3249757" y="1041711"/>
            <a:ext cx="1898869" cy="706095"/>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Windows Phone Runtime</a:t>
            </a:r>
          </a:p>
        </p:txBody>
      </p:sp>
    </p:spTree>
    <p:extLst>
      <p:ext uri="{BB962C8B-B14F-4D97-AF65-F5344CB8AC3E}">
        <p14:creationId xmlns:p14="http://schemas.microsoft.com/office/powerpoint/2010/main" val="1607429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74638"/>
            <a:ext cx="7886700" cy="993775"/>
          </a:xfrm>
        </p:spPr>
        <p:txBody>
          <a:bodyPr/>
          <a:lstStyle/>
          <a:p>
            <a:r>
              <a:rPr lang="en-US" smtClean="0"/>
              <a:t>Form Factors</a:t>
            </a:r>
            <a:endParaRPr lang="en-US" dirty="0"/>
          </a:p>
        </p:txBody>
      </p:sp>
      <p:sp>
        <p:nvSpPr>
          <p:cNvPr id="2" name="Text Placeholder 1"/>
          <p:cNvSpPr>
            <a:spLocks noGrp="1"/>
          </p:cNvSpPr>
          <p:nvPr>
            <p:ph idx="4294967295"/>
          </p:nvPr>
        </p:nvSpPr>
        <p:spPr>
          <a:xfrm>
            <a:off x="0" y="1370013"/>
            <a:ext cx="7886700" cy="3262312"/>
          </a:xfrm>
        </p:spPr>
        <p:txBody>
          <a:bodyPr/>
          <a:lstStyle/>
          <a:p>
            <a:r>
              <a:rPr lang="en-US" dirty="0" smtClean="0"/>
              <a:t>Windows 8</a:t>
            </a:r>
          </a:p>
          <a:p>
            <a:pPr lvl="1"/>
            <a:r>
              <a:rPr lang="en-US" dirty="0" smtClean="0"/>
              <a:t>1024x768+</a:t>
            </a:r>
            <a:endParaRPr lang="en-US" dirty="0" smtClean="0">
              <a:sym typeface="Wingdings" panose="05000000000000000000" pitchFamily="2" charset="2"/>
            </a:endParaRPr>
          </a:p>
          <a:p>
            <a:pPr lvl="1"/>
            <a:r>
              <a:rPr lang="en-US" dirty="0" smtClean="0"/>
              <a:t>Landscape, Portrait, Snapped, Filled</a:t>
            </a:r>
          </a:p>
          <a:p>
            <a:pPr lvl="1"/>
            <a:r>
              <a:rPr lang="en-US" dirty="0" smtClean="0"/>
              <a:t>10 inch screens+</a:t>
            </a:r>
          </a:p>
          <a:p>
            <a:r>
              <a:rPr lang="en-US" dirty="0" smtClean="0"/>
              <a:t>Windows Phone 8</a:t>
            </a:r>
          </a:p>
          <a:p>
            <a:pPr lvl="1"/>
            <a:r>
              <a:rPr lang="en-US" dirty="0" smtClean="0"/>
              <a:t>800x480, 1280x720, 1280x768</a:t>
            </a:r>
          </a:p>
          <a:p>
            <a:pPr lvl="1"/>
            <a:r>
              <a:rPr lang="en-US" dirty="0" smtClean="0"/>
              <a:t>Portrait, Landscape</a:t>
            </a:r>
          </a:p>
          <a:p>
            <a:pPr lvl="1"/>
            <a:r>
              <a:rPr lang="en-US" dirty="0" smtClean="0"/>
              <a:t>&lt;5 inch screen most common</a:t>
            </a:r>
          </a:p>
          <a:p>
            <a:endParaRPr lang="en-US" dirty="0" smtClean="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647950"/>
            <a:ext cx="1078882" cy="173596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713051"/>
            <a:ext cx="2555226" cy="1735968"/>
          </a:xfrm>
          <a:prstGeom prst="rect">
            <a:avLst/>
          </a:prstGeom>
        </p:spPr>
      </p:pic>
    </p:spTree>
    <p:extLst>
      <p:ext uri="{BB962C8B-B14F-4D97-AF65-F5344CB8AC3E}">
        <p14:creationId xmlns:p14="http://schemas.microsoft.com/office/powerpoint/2010/main" val="3017849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01638" y="217488"/>
            <a:ext cx="8742362" cy="674687"/>
          </a:xfrm>
        </p:spPr>
        <p:txBody>
          <a:bodyPr/>
          <a:lstStyle/>
          <a:p>
            <a:r>
              <a:rPr lang="en-US" dirty="0" smtClean="0"/>
              <a:t>User experience considerations</a:t>
            </a:r>
            <a:br>
              <a:rPr lang="en-US" dirty="0" smtClean="0"/>
            </a:br>
            <a:r>
              <a:rPr lang="en-US" sz="3200" dirty="0" smtClean="0"/>
              <a:t>Design a native UX for each platform!</a:t>
            </a:r>
            <a:endParaRPr lang="en-US" sz="3200" dirty="0"/>
          </a:p>
        </p:txBody>
      </p:sp>
      <p:sp>
        <p:nvSpPr>
          <p:cNvPr id="23" name="Text Placeholder 22"/>
          <p:cNvSpPr>
            <a:spLocks noGrp="1"/>
          </p:cNvSpPr>
          <p:nvPr>
            <p:ph type="body" sz="quarter" idx="4294967295"/>
          </p:nvPr>
        </p:nvSpPr>
        <p:spPr>
          <a:xfrm>
            <a:off x="401638" y="1404938"/>
            <a:ext cx="4033838" cy="3376612"/>
          </a:xfrm>
        </p:spPr>
        <p:txBody>
          <a:bodyPr/>
          <a:lstStyle/>
          <a:p>
            <a:r>
              <a:rPr lang="en-US" dirty="0"/>
              <a:t>Windows 8</a:t>
            </a:r>
          </a:p>
          <a:p>
            <a:pPr lvl="1"/>
            <a:r>
              <a:rPr lang="en-US" dirty="0"/>
              <a:t>One or two-handed touch, mouse</a:t>
            </a:r>
          </a:p>
          <a:p>
            <a:pPr lvl="1"/>
            <a:r>
              <a:rPr lang="en-US" dirty="0"/>
              <a:t>No guarantee of any specific hardware, must check at runtime</a:t>
            </a:r>
          </a:p>
          <a:p>
            <a:pPr lvl="1"/>
            <a:r>
              <a:rPr lang="en-US" dirty="0"/>
              <a:t>Rows and columns of content can work well</a:t>
            </a:r>
          </a:p>
          <a:p>
            <a:pPr lvl="1"/>
            <a:r>
              <a:rPr lang="en-US" dirty="0"/>
              <a:t>Scroll horizontally for more content</a:t>
            </a:r>
          </a:p>
          <a:p>
            <a:pPr lvl="1"/>
            <a:r>
              <a:rPr lang="en-US" dirty="0"/>
              <a:t>Significant room on the app bar</a:t>
            </a:r>
          </a:p>
          <a:p>
            <a:pPr lvl="1"/>
            <a:r>
              <a:rPr lang="en-US" dirty="0"/>
              <a:t>On-screen back button</a:t>
            </a:r>
          </a:p>
          <a:p>
            <a:pPr lvl="1"/>
            <a:r>
              <a:rPr lang="en-US" dirty="0"/>
              <a:t>Semantic </a:t>
            </a:r>
            <a:r>
              <a:rPr lang="en-US" dirty="0" smtClean="0"/>
              <a:t>zoom</a:t>
            </a:r>
            <a:endParaRPr lang="en-US" dirty="0"/>
          </a:p>
        </p:txBody>
      </p:sp>
      <p:sp>
        <p:nvSpPr>
          <p:cNvPr id="21" name="Text Placeholder 20"/>
          <p:cNvSpPr>
            <a:spLocks noGrp="1"/>
          </p:cNvSpPr>
          <p:nvPr>
            <p:ph type="body" sz="quarter" idx="4294967295"/>
          </p:nvPr>
        </p:nvSpPr>
        <p:spPr>
          <a:xfrm>
            <a:off x="5110163" y="1404938"/>
            <a:ext cx="4033837" cy="3376612"/>
          </a:xfrm>
        </p:spPr>
        <p:txBody>
          <a:bodyPr/>
          <a:lstStyle/>
          <a:p>
            <a:r>
              <a:rPr lang="en-US" dirty="0"/>
              <a:t>Windows Phone 8</a:t>
            </a:r>
          </a:p>
          <a:p>
            <a:pPr lvl="1"/>
            <a:r>
              <a:rPr lang="en-US" dirty="0"/>
              <a:t>One-handed touch most common</a:t>
            </a:r>
          </a:p>
          <a:p>
            <a:pPr lvl="1"/>
            <a:r>
              <a:rPr lang="en-US" dirty="0"/>
              <a:t>Guaranteed hardware, such as camera and accelerometer</a:t>
            </a:r>
          </a:p>
          <a:p>
            <a:pPr lvl="1"/>
            <a:r>
              <a:rPr lang="en-US" dirty="0"/>
              <a:t>Avoid multiple columns of content</a:t>
            </a:r>
          </a:p>
          <a:p>
            <a:pPr lvl="1"/>
            <a:r>
              <a:rPr lang="en-US" dirty="0"/>
              <a:t>Scroll vertically for more content</a:t>
            </a:r>
          </a:p>
          <a:p>
            <a:pPr lvl="1"/>
            <a:r>
              <a:rPr lang="en-US" dirty="0"/>
              <a:t>Very limited room on the app bar</a:t>
            </a:r>
          </a:p>
          <a:p>
            <a:pPr lvl="1"/>
            <a:r>
              <a:rPr lang="en-US" dirty="0"/>
              <a:t>Hardware back button</a:t>
            </a:r>
          </a:p>
          <a:p>
            <a:pPr lvl="1"/>
            <a:r>
              <a:rPr lang="en-US" dirty="0"/>
              <a:t>No semantic </a:t>
            </a:r>
            <a:r>
              <a:rPr lang="en-US" dirty="0" smtClean="0"/>
              <a:t>zoom</a:t>
            </a:r>
            <a:endParaRPr lang="en-US" dirty="0"/>
          </a:p>
        </p:txBody>
      </p:sp>
    </p:spTree>
    <p:extLst>
      <p:ext uri="{BB962C8B-B14F-4D97-AF65-F5344CB8AC3E}">
        <p14:creationId xmlns:p14="http://schemas.microsoft.com/office/powerpoint/2010/main" val="3033835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762" y="209550"/>
            <a:ext cx="5379716" cy="1346106"/>
          </a:xfrm>
        </p:spPr>
        <p:txBody>
          <a:bodyPr/>
          <a:lstStyle/>
          <a:p>
            <a:r>
              <a:rPr lang="en-US" sz="2800" dirty="0" smtClean="0"/>
              <a:t>Agenda</a:t>
            </a:r>
            <a:endParaRPr lang="en-US" sz="2800" dirty="0"/>
          </a:p>
        </p:txBody>
      </p:sp>
      <p:sp>
        <p:nvSpPr>
          <p:cNvPr id="3" name="Content Placeholder 2"/>
          <p:cNvSpPr>
            <a:spLocks noGrp="1"/>
          </p:cNvSpPr>
          <p:nvPr>
            <p:ph type="body" sz="quarter" idx="14"/>
          </p:nvPr>
        </p:nvSpPr>
        <p:spPr>
          <a:xfrm>
            <a:off x="200762" y="1657350"/>
            <a:ext cx="5379716" cy="1344828"/>
          </a:xfrm>
        </p:spPr>
        <p:txBody>
          <a:bodyPr/>
          <a:lstStyle/>
          <a:p>
            <a:r>
              <a:rPr lang="en-US" dirty="0" smtClean="0"/>
              <a:t>Windows 8 and Windows Store apps</a:t>
            </a:r>
          </a:p>
          <a:p>
            <a:r>
              <a:rPr lang="en-US" dirty="0" smtClean="0"/>
              <a:t>Windows </a:t>
            </a:r>
            <a:r>
              <a:rPr lang="en-US" dirty="0"/>
              <a:t>Phone </a:t>
            </a:r>
            <a:r>
              <a:rPr lang="en-US" dirty="0" smtClean="0"/>
              <a:t>apps</a:t>
            </a:r>
          </a:p>
          <a:p>
            <a:r>
              <a:rPr lang="en-US" dirty="0" smtClean="0"/>
              <a:t>Building for both</a:t>
            </a:r>
            <a:endParaRPr lang="en-US" dirty="0"/>
          </a:p>
        </p:txBody>
      </p:sp>
    </p:spTree>
    <p:extLst>
      <p:ext uri="{BB962C8B-B14F-4D97-AF65-F5344CB8AC3E}">
        <p14:creationId xmlns:p14="http://schemas.microsoft.com/office/powerpoint/2010/main" val="20109861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1000" y="209550"/>
            <a:ext cx="7886700" cy="993775"/>
          </a:xfrm>
        </p:spPr>
        <p:txBody>
          <a:bodyPr/>
          <a:lstStyle/>
          <a:p>
            <a:r>
              <a:rPr lang="en-US" dirty="0" smtClean="0"/>
              <a:t>XAML</a:t>
            </a:r>
            <a:endParaRPr lang="en-US" dirty="0"/>
          </a:p>
        </p:txBody>
      </p:sp>
      <p:sp>
        <p:nvSpPr>
          <p:cNvPr id="5" name="Text Placeholder 4"/>
          <p:cNvSpPr>
            <a:spLocks noGrp="1"/>
          </p:cNvSpPr>
          <p:nvPr>
            <p:ph idx="4294967295"/>
          </p:nvPr>
        </p:nvSpPr>
        <p:spPr>
          <a:xfrm>
            <a:off x="381000" y="895350"/>
            <a:ext cx="8740775" cy="3354388"/>
          </a:xfrm>
        </p:spPr>
        <p:txBody>
          <a:bodyPr/>
          <a:lstStyle/>
          <a:p>
            <a:r>
              <a:rPr lang="en-US" dirty="0" smtClean="0"/>
              <a:t>Avoid reusing XAML across Windows Store and Windows Phone apps</a:t>
            </a:r>
          </a:p>
          <a:p>
            <a:r>
              <a:rPr lang="en-US" dirty="0" smtClean="0"/>
              <a:t>Major differences in the platforms make this difficult anyway:</a:t>
            </a:r>
          </a:p>
          <a:p>
            <a:pPr lvl="1"/>
            <a:r>
              <a:rPr lang="en-US" dirty="0" smtClean="0"/>
              <a:t>User experience</a:t>
            </a:r>
          </a:p>
          <a:p>
            <a:pPr lvl="1"/>
            <a:r>
              <a:rPr lang="en-US" dirty="0" smtClean="0"/>
              <a:t>Screen space</a:t>
            </a:r>
          </a:p>
          <a:p>
            <a:pPr lvl="1"/>
            <a:r>
              <a:rPr lang="en-US" dirty="0" smtClean="0"/>
              <a:t>Page layout / orientation</a:t>
            </a:r>
          </a:p>
          <a:p>
            <a:pPr lvl="1"/>
            <a:r>
              <a:rPr lang="en-US" dirty="0" smtClean="0"/>
              <a:t>XAML namespaces</a:t>
            </a:r>
          </a:p>
          <a:p>
            <a:pPr lvl="1"/>
            <a:r>
              <a:rPr lang="en-US" dirty="0" smtClean="0"/>
              <a:t>XAML controls</a:t>
            </a:r>
            <a:endParaRPr lang="en-US" dirty="0"/>
          </a:p>
        </p:txBody>
      </p:sp>
    </p:spTree>
    <p:extLst>
      <p:ext uri="{BB962C8B-B14F-4D97-AF65-F5344CB8AC3E}">
        <p14:creationId xmlns:p14="http://schemas.microsoft.com/office/powerpoint/2010/main" val="1309918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403225" y="889000"/>
            <a:ext cx="8740775" cy="1535113"/>
          </a:xfrm>
        </p:spPr>
        <p:txBody>
          <a:bodyPr/>
          <a:lstStyle/>
          <a:p>
            <a:r>
              <a:rPr lang="en-US" dirty="0" smtClean="0"/>
              <a:t>Windows 8 Camp Training Kit</a:t>
            </a:r>
          </a:p>
          <a:p>
            <a:pPr lvl="1"/>
            <a:r>
              <a:rPr lang="en-US" dirty="0" smtClean="0"/>
              <a:t>http://www.microsoft.com/en-us/download/details.aspx?id=29854</a:t>
            </a:r>
          </a:p>
          <a:p>
            <a:r>
              <a:rPr lang="en-US" dirty="0" smtClean="0"/>
              <a:t>Build your first Windows Store app</a:t>
            </a:r>
          </a:p>
          <a:p>
            <a:pPr lvl="1"/>
            <a:r>
              <a:rPr lang="en-US" dirty="0" smtClean="0"/>
              <a:t>http://channel9.msdn.com/Series/Build-your-first-Windows-Store-app</a:t>
            </a:r>
          </a:p>
          <a:p>
            <a:r>
              <a:rPr lang="en-US" dirty="0" smtClean="0"/>
              <a:t>Windows Store apps for Absolute Beginners with C#</a:t>
            </a:r>
          </a:p>
          <a:p>
            <a:pPr lvl="1"/>
            <a:r>
              <a:rPr lang="en-US" dirty="0" smtClean="0"/>
              <a:t>http://channel9.msdn.com/Series/Windows-Store-apps-for-Absolute-Beginners-with-C-</a:t>
            </a:r>
          </a:p>
          <a:p>
            <a:r>
              <a:rPr lang="en-US" dirty="0" smtClean="0"/>
              <a:t>Windows Store apps for Absolute Beginners with JavaScript</a:t>
            </a:r>
          </a:p>
          <a:p>
            <a:pPr lvl="1"/>
            <a:r>
              <a:rPr lang="en-US" dirty="0" smtClean="0"/>
              <a:t>http://channel9.msdn.com/Series/Windows-Store-apps-for-Absolute-Beginners-with-JavaScript</a:t>
            </a:r>
            <a:endParaRPr lang="en-US" dirty="0"/>
          </a:p>
        </p:txBody>
      </p:sp>
      <p:sp>
        <p:nvSpPr>
          <p:cNvPr id="4" name="Title 3"/>
          <p:cNvSpPr>
            <a:spLocks noGrp="1"/>
          </p:cNvSpPr>
          <p:nvPr>
            <p:ph type="title" idx="4294967295"/>
          </p:nvPr>
        </p:nvSpPr>
        <p:spPr>
          <a:xfrm>
            <a:off x="401638" y="217488"/>
            <a:ext cx="8742362" cy="674687"/>
          </a:xfrm>
        </p:spPr>
        <p:txBody>
          <a:bodyPr/>
          <a:lstStyle/>
          <a:p>
            <a:r>
              <a:rPr lang="en-US" smtClean="0"/>
              <a:t>Resources</a:t>
            </a:r>
            <a:endParaRPr lang="en-US" dirty="0"/>
          </a:p>
        </p:txBody>
      </p:sp>
    </p:spTree>
    <p:extLst>
      <p:ext uri="{BB962C8B-B14F-4D97-AF65-F5344CB8AC3E}">
        <p14:creationId xmlns:p14="http://schemas.microsoft.com/office/powerpoint/2010/main" val="7343321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401638" y="892175"/>
            <a:ext cx="8740775" cy="1535113"/>
          </a:xfrm>
        </p:spPr>
        <p:txBody>
          <a:bodyPr/>
          <a:lstStyle/>
          <a:p>
            <a:r>
              <a:rPr lang="en-US" dirty="0" smtClean="0"/>
              <a:t>Windows Phone 8 Training Kit</a:t>
            </a:r>
          </a:p>
          <a:p>
            <a:pPr lvl="1"/>
            <a:r>
              <a:rPr lang="en-US" dirty="0" smtClean="0"/>
              <a:t>http://www.microsoft.com/en-us/download/details.aspx?id=38782</a:t>
            </a:r>
          </a:p>
          <a:p>
            <a:r>
              <a:rPr lang="en-US" dirty="0" smtClean="0"/>
              <a:t>Windows Phone 8 Development for Absolute Beginners </a:t>
            </a:r>
          </a:p>
          <a:p>
            <a:pPr lvl="1"/>
            <a:r>
              <a:rPr lang="en-US" dirty="0" smtClean="0"/>
              <a:t>http://channel9.msdn.com/Series/Windows-Phone-8-Development-for-Absolute-Beginners</a:t>
            </a:r>
          </a:p>
          <a:p>
            <a:r>
              <a:rPr lang="en-US" dirty="0" smtClean="0"/>
              <a:t>Building Apps for Windows Phone 8 Jump Start </a:t>
            </a:r>
          </a:p>
          <a:p>
            <a:pPr lvl="1"/>
            <a:r>
              <a:rPr lang="en-US" dirty="0" smtClean="0"/>
              <a:t>http://channel9.msdn.com/Series/Building-Apps-for-Windows-Phone-8-Jump-Start</a:t>
            </a:r>
          </a:p>
        </p:txBody>
      </p:sp>
      <p:sp>
        <p:nvSpPr>
          <p:cNvPr id="4" name="Title 3"/>
          <p:cNvSpPr>
            <a:spLocks noGrp="1"/>
          </p:cNvSpPr>
          <p:nvPr>
            <p:ph type="title" idx="4294967295"/>
          </p:nvPr>
        </p:nvSpPr>
        <p:spPr>
          <a:xfrm>
            <a:off x="401638" y="217488"/>
            <a:ext cx="8742362" cy="674687"/>
          </a:xfrm>
        </p:spPr>
        <p:txBody>
          <a:bodyPr/>
          <a:lstStyle/>
          <a:p>
            <a:r>
              <a:rPr lang="en-US" smtClean="0"/>
              <a:t>Resources</a:t>
            </a:r>
            <a:endParaRPr lang="en-US" dirty="0"/>
          </a:p>
        </p:txBody>
      </p:sp>
    </p:spTree>
    <p:extLst>
      <p:ext uri="{BB962C8B-B14F-4D97-AF65-F5344CB8AC3E}">
        <p14:creationId xmlns:p14="http://schemas.microsoft.com/office/powerpoint/2010/main" val="18786752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403225" y="925368"/>
            <a:ext cx="8740775" cy="1535113"/>
          </a:xfrm>
        </p:spPr>
        <p:txBody>
          <a:bodyPr/>
          <a:lstStyle/>
          <a:p>
            <a:r>
              <a:rPr lang="en-US" dirty="0" smtClean="0"/>
              <a:t>Building Apps for Both Windows 8 and Windows Phone 8 Jump Start</a:t>
            </a:r>
          </a:p>
          <a:p>
            <a:pPr lvl="1"/>
            <a:r>
              <a:rPr lang="en-US" dirty="0" smtClean="0"/>
              <a:t>http://channel9.msdn.com/Series/Building-Apps-for-Both-Windows-8-and-Windows-Phone-8-Jump-Start</a:t>
            </a:r>
          </a:p>
        </p:txBody>
      </p:sp>
      <p:sp>
        <p:nvSpPr>
          <p:cNvPr id="4" name="Title 3"/>
          <p:cNvSpPr>
            <a:spLocks noGrp="1"/>
          </p:cNvSpPr>
          <p:nvPr>
            <p:ph type="title" idx="4294967295"/>
          </p:nvPr>
        </p:nvSpPr>
        <p:spPr>
          <a:xfrm>
            <a:off x="401638" y="217488"/>
            <a:ext cx="8742362" cy="674687"/>
          </a:xfrm>
        </p:spPr>
        <p:txBody>
          <a:bodyPr/>
          <a:lstStyle/>
          <a:p>
            <a:r>
              <a:rPr lang="en-US" smtClean="0"/>
              <a:t>Resources</a:t>
            </a:r>
            <a:endParaRPr lang="en-US" dirty="0"/>
          </a:p>
        </p:txBody>
      </p:sp>
    </p:spTree>
    <p:extLst>
      <p:ext uri="{BB962C8B-B14F-4D97-AF65-F5344CB8AC3E}">
        <p14:creationId xmlns:p14="http://schemas.microsoft.com/office/powerpoint/2010/main" val="33209794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382092" y="4562680"/>
            <a:ext cx="8379818"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2013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3059691" y="2247747"/>
            <a:ext cx="3024619" cy="648008"/>
          </a:xfrm>
          <a:prstGeom prst="rect">
            <a:avLst/>
          </a:prstGeom>
        </p:spPr>
      </p:pic>
    </p:spTree>
    <p:extLst>
      <p:ext uri="{BB962C8B-B14F-4D97-AF65-F5344CB8AC3E}">
        <p14:creationId xmlns:p14="http://schemas.microsoft.com/office/powerpoint/2010/main" val="187067894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563129"/>
            <a:ext cx="8740142" cy="1347163"/>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r>
              <a:rPr lang="en-US" sz="6500" dirty="0" smtClean="0">
                <a:solidFill>
                  <a:schemeClr val="bg1"/>
                </a:solidFill>
                <a:latin typeface="Segoe UI Light" pitchFamily="34" charset="0"/>
              </a:rPr>
              <a:t>Windows 8</a:t>
            </a:r>
            <a:endParaRPr lang="en-US" sz="6500" dirty="0">
              <a:solidFill>
                <a:schemeClr val="bg1"/>
              </a:solidFill>
              <a:latin typeface="Segoe UI Light" pitchFamily="34" charset="0"/>
            </a:endParaRPr>
          </a:p>
          <a:p>
            <a:pPr algn="l"/>
            <a:endParaRPr lang="en-US" sz="6500" dirty="0">
              <a:solidFill>
                <a:schemeClr val="bg1"/>
              </a:solidFill>
              <a:latin typeface="Segoe UI Light" pitchFamily="34" charset="0"/>
            </a:endParaRPr>
          </a:p>
        </p:txBody>
      </p:sp>
    </p:spTree>
    <p:extLst>
      <p:ext uri="{BB962C8B-B14F-4D97-AF65-F5344CB8AC3E}">
        <p14:creationId xmlns:p14="http://schemas.microsoft.com/office/powerpoint/2010/main" val="3125918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reimagined</a:t>
            </a:r>
            <a:endParaRPr lang="en-US" dirty="0"/>
          </a:p>
        </p:txBody>
      </p:sp>
      <p:pic>
        <p:nvPicPr>
          <p:cNvPr id="1026" name="Picture 2" descr="C:\Users\margeaul\Documents\Windows 8 Comms &amp; Events Toolkit\Keynote Deck\IMAGES\01_Start_Screen_Bet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111" y="1326362"/>
            <a:ext cx="5136438" cy="28875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r="79745"/>
          <a:stretch/>
        </p:blipFill>
        <p:spPr bwMode="auto">
          <a:xfrm>
            <a:off x="8190446" y="3307239"/>
            <a:ext cx="692669" cy="5897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092853" y="1326358"/>
            <a:ext cx="1407319" cy="1416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New fast and fluid Start screen</a:t>
            </a:r>
          </a:p>
          <a:p>
            <a:pPr marL="34283" defTabSz="685432" fontAlgn="base">
              <a:spcBef>
                <a:spcPct val="0"/>
              </a:spcBef>
              <a:spcAft>
                <a:spcPct val="0"/>
              </a:spcAft>
            </a:pPr>
            <a:endParaRPr lang="en-US" spc="-7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092853" y="2827736"/>
            <a:ext cx="2887885" cy="13997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Everything great about Windows 7 we made even better</a:t>
            </a:r>
          </a:p>
        </p:txBody>
      </p:sp>
      <p:sp>
        <p:nvSpPr>
          <p:cNvPr id="9" name="Rectangle 8"/>
          <p:cNvSpPr/>
          <p:nvPr/>
        </p:nvSpPr>
        <p:spPr bwMode="auto">
          <a:xfrm>
            <a:off x="7590236" y="1326358"/>
            <a:ext cx="1390497" cy="1416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Touch, </a:t>
            </a:r>
          </a:p>
          <a:p>
            <a:pPr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mouse, keyboard</a:t>
            </a:r>
          </a:p>
        </p:txBody>
      </p:sp>
    </p:spTree>
    <p:extLst>
      <p:ext uri="{BB962C8B-B14F-4D97-AF65-F5344CB8AC3E}">
        <p14:creationId xmlns:p14="http://schemas.microsoft.com/office/powerpoint/2010/main" val="1665939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spAutoFit/>
          </a:bodyPr>
          <a:lstStyle/>
          <a:p>
            <a:r>
              <a:rPr lang="en-US" dirty="0"/>
              <a:t>G</a:t>
            </a:r>
            <a:r>
              <a:rPr lang="en-US" dirty="0" smtClean="0"/>
              <a:t>reat </a:t>
            </a:r>
            <a:r>
              <a:rPr lang="en-US" dirty="0"/>
              <a:t>experience across </a:t>
            </a:r>
            <a:r>
              <a:rPr lang="en-US" dirty="0" smtClean="0"/>
              <a:t>all hardware</a:t>
            </a:r>
            <a:endParaRPr lang="en-US" dirty="0"/>
          </a:p>
        </p:txBody>
      </p:sp>
      <p:sp>
        <p:nvSpPr>
          <p:cNvPr id="11" name="Rectangle 10"/>
          <p:cNvSpPr/>
          <p:nvPr/>
        </p:nvSpPr>
        <p:spPr bwMode="auto">
          <a:xfrm>
            <a:off x="852494" y="1326358"/>
            <a:ext cx="1407319" cy="1416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Tablets to laptops to all-in-ones</a:t>
            </a:r>
          </a:p>
        </p:txBody>
      </p:sp>
      <p:sp>
        <p:nvSpPr>
          <p:cNvPr id="12" name="Rectangle 11"/>
          <p:cNvSpPr/>
          <p:nvPr/>
        </p:nvSpPr>
        <p:spPr bwMode="auto">
          <a:xfrm>
            <a:off x="2340969" y="2827736"/>
            <a:ext cx="1408310" cy="13997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Highest power to the most efficient chipset</a:t>
            </a:r>
          </a:p>
        </p:txBody>
      </p:sp>
      <p:sp>
        <p:nvSpPr>
          <p:cNvPr id="17" name="Rectangle 16"/>
          <p:cNvSpPr/>
          <p:nvPr/>
        </p:nvSpPr>
        <p:spPr bwMode="auto">
          <a:xfrm>
            <a:off x="2340969" y="1343447"/>
            <a:ext cx="1408310" cy="13997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b" anchorCtr="0" forceAA="0" compatLnSpc="1">
            <a:prstTxWarp prst="textNoShape">
              <a:avLst/>
            </a:prstTxWarp>
            <a:noAutofit/>
          </a:bodyPr>
          <a:lstStyle/>
          <a:p>
            <a:pPr defTabSz="685432" fontAlgn="base">
              <a:spcBef>
                <a:spcPct val="0"/>
              </a:spcBef>
              <a:spcAft>
                <a:spcPct val="0"/>
              </a:spcAft>
            </a:pPr>
            <a:endParaRPr lang="en-US" spc="-75"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62708" y="2827736"/>
            <a:ext cx="1408310" cy="13997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Touch, </a:t>
            </a:r>
          </a:p>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mouse, keyboard</a:t>
            </a:r>
          </a:p>
        </p:txBody>
      </p:sp>
      <p:pic>
        <p:nvPicPr>
          <p:cNvPr id="24"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79339"/>
          <a:stretch/>
        </p:blipFill>
        <p:spPr bwMode="auto">
          <a:xfrm>
            <a:off x="2683119" y="1732624"/>
            <a:ext cx="724012" cy="604319"/>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margeaul\Documents\Windows 8 Comms &amp; Events Toolkit\Keynote Deck\IMAGES\15_Hardwa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965" y="1409944"/>
            <a:ext cx="4418192" cy="270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260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03225" y="878114"/>
            <a:ext cx="8740775" cy="4024313"/>
          </a:xfrm>
        </p:spPr>
        <p:txBody>
          <a:bodyPr/>
          <a:lstStyle/>
          <a:p>
            <a:r>
              <a:rPr lang="en-US" dirty="0" smtClean="0"/>
              <a:t>Fast and fluid user experience</a:t>
            </a:r>
          </a:p>
          <a:p>
            <a:pPr lvl="1"/>
            <a:r>
              <a:rPr lang="en-US" dirty="0" smtClean="0"/>
              <a:t>Responsive, alive, beautiful</a:t>
            </a:r>
          </a:p>
          <a:p>
            <a:r>
              <a:rPr lang="en-US" dirty="0" smtClean="0"/>
              <a:t>Immersive and full-screen </a:t>
            </a:r>
          </a:p>
          <a:p>
            <a:pPr lvl="1"/>
            <a:r>
              <a:rPr lang="en-US" dirty="0" smtClean="0"/>
              <a:t>Focuses attention on your apps</a:t>
            </a:r>
          </a:p>
          <a:p>
            <a:r>
              <a:rPr lang="en-US" dirty="0" smtClean="0"/>
              <a:t>Touch-first with full keyboard and mouse</a:t>
            </a:r>
          </a:p>
          <a:p>
            <a:pPr lvl="1"/>
            <a:r>
              <a:rPr lang="en-US" dirty="0" smtClean="0"/>
              <a:t>Enables your choice of interaction</a:t>
            </a:r>
          </a:p>
          <a:p>
            <a:r>
              <a:rPr lang="en-US" dirty="0" smtClean="0"/>
              <a:t>Web of apps working together </a:t>
            </a:r>
          </a:p>
          <a:p>
            <a:pPr lvl="1"/>
            <a:r>
              <a:rPr lang="en-US" dirty="0" smtClean="0"/>
              <a:t>Apps are connected to each other and the cloud</a:t>
            </a:r>
          </a:p>
          <a:p>
            <a:r>
              <a:rPr lang="en-US" dirty="0" smtClean="0"/>
              <a:t>Experience for all PC devices and architectures</a:t>
            </a:r>
          </a:p>
          <a:p>
            <a:pPr lvl="1"/>
            <a:r>
              <a:rPr lang="en-US" dirty="0" smtClean="0"/>
              <a:t>No compromise across new form factors, desktops and laptops</a:t>
            </a:r>
            <a:endParaRPr lang="en-US" dirty="0"/>
          </a:p>
        </p:txBody>
      </p:sp>
      <p:sp>
        <p:nvSpPr>
          <p:cNvPr id="2" name="Title 1"/>
          <p:cNvSpPr>
            <a:spLocks noGrp="1"/>
          </p:cNvSpPr>
          <p:nvPr>
            <p:ph type="title" idx="4294967295"/>
          </p:nvPr>
        </p:nvSpPr>
        <p:spPr>
          <a:xfrm>
            <a:off x="401638" y="217488"/>
            <a:ext cx="8742362" cy="674687"/>
          </a:xfrm>
        </p:spPr>
        <p:txBody>
          <a:bodyPr/>
          <a:lstStyle/>
          <a:p>
            <a:r>
              <a:rPr lang="en-US" smtClean="0"/>
              <a:t>Windows 8 Experience</a:t>
            </a:r>
            <a:endParaRPr lang="en-US" dirty="0"/>
          </a:p>
        </p:txBody>
      </p:sp>
    </p:spTree>
    <p:extLst>
      <p:ext uri="{BB962C8B-B14F-4D97-AF65-F5344CB8AC3E}">
        <p14:creationId xmlns:p14="http://schemas.microsoft.com/office/powerpoint/2010/main" val="4144917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8 Platform</a:t>
            </a:r>
          </a:p>
        </p:txBody>
      </p:sp>
      <p:sp>
        <p:nvSpPr>
          <p:cNvPr id="26" name="Rectangle 25"/>
          <p:cNvSpPr/>
          <p:nvPr/>
        </p:nvSpPr>
        <p:spPr>
          <a:xfrm>
            <a:off x="1372456" y="1092237"/>
            <a:ext cx="4764212" cy="473829"/>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defTabSz="914400"/>
            <a:r>
              <a:rPr lang="en-US" sz="2000" dirty="0">
                <a:solidFill>
                  <a:schemeClr val="bg1">
                    <a:alpha val="99000"/>
                  </a:schemeClr>
                </a:solidFill>
              </a:rPr>
              <a:t>Windows Store Apps</a:t>
            </a:r>
          </a:p>
        </p:txBody>
      </p:sp>
      <p:grpSp>
        <p:nvGrpSpPr>
          <p:cNvPr id="11" name="Group 10"/>
          <p:cNvGrpSpPr/>
          <p:nvPr/>
        </p:nvGrpSpPr>
        <p:grpSpPr>
          <a:xfrm>
            <a:off x="6190771" y="1092237"/>
            <a:ext cx="2191019" cy="3174538"/>
            <a:chOff x="6190771" y="1092237"/>
            <a:chExt cx="2191019" cy="3174538"/>
          </a:xfrm>
        </p:grpSpPr>
        <p:sp>
          <p:nvSpPr>
            <p:cNvPr id="40" name="Rectangle 39"/>
            <p:cNvSpPr/>
            <p:nvPr/>
          </p:nvSpPr>
          <p:spPr>
            <a:xfrm>
              <a:off x="6190771" y="1628424"/>
              <a:ext cx="799743" cy="211052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500" dirty="0">
                  <a:solidFill>
                    <a:schemeClr val="bg1">
                      <a:alpha val="99000"/>
                    </a:schemeClr>
                  </a:solidFill>
                </a:rPr>
                <a:t>HTML</a:t>
              </a:r>
              <a:endParaRPr lang="en-US" sz="1350" dirty="0">
                <a:solidFill>
                  <a:schemeClr val="bg1">
                    <a:alpha val="99000"/>
                  </a:schemeClr>
                </a:solidFill>
              </a:endParaRPr>
            </a:p>
            <a:p>
              <a:pPr algn="ctr"/>
              <a:r>
                <a:rPr lang="en-US" sz="1050" dirty="0">
                  <a:solidFill>
                    <a:schemeClr val="bg1">
                      <a:alpha val="99000"/>
                    </a:schemeClr>
                  </a:solidFill>
                </a:rPr>
                <a:t>JavaScript</a:t>
              </a:r>
              <a:endParaRPr lang="en-US" sz="900" dirty="0">
                <a:solidFill>
                  <a:schemeClr val="bg1">
                    <a:alpha val="99000"/>
                  </a:schemeClr>
                </a:solidFill>
              </a:endParaRPr>
            </a:p>
          </p:txBody>
        </p:sp>
        <p:sp>
          <p:nvSpPr>
            <p:cNvPr id="53" name="Rectangle 52"/>
            <p:cNvSpPr/>
            <p:nvPr/>
          </p:nvSpPr>
          <p:spPr>
            <a:xfrm>
              <a:off x="7847288" y="1628424"/>
              <a:ext cx="530494" cy="211052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chemeClr val="tx1">
                    <a:alpha val="99000"/>
                  </a:schemeClr>
                </a:solidFill>
              </a:endParaRPr>
            </a:p>
          </p:txBody>
        </p:sp>
        <p:sp>
          <p:nvSpPr>
            <p:cNvPr id="54" name="Rectangle 53"/>
            <p:cNvSpPr/>
            <p:nvPr/>
          </p:nvSpPr>
          <p:spPr>
            <a:xfrm>
              <a:off x="7049000" y="1631833"/>
              <a:ext cx="747135" cy="21071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chemeClr val="tx1">
                    <a:alpha val="99000"/>
                  </a:schemeClr>
                </a:solidFill>
              </a:endParaRPr>
            </a:p>
          </p:txBody>
        </p:sp>
        <p:sp>
          <p:nvSpPr>
            <p:cNvPr id="55" name="TextBox 54"/>
            <p:cNvSpPr txBox="1"/>
            <p:nvPr/>
          </p:nvSpPr>
          <p:spPr>
            <a:xfrm>
              <a:off x="7126101" y="2454557"/>
              <a:ext cx="592932" cy="461665"/>
            </a:xfrm>
            <a:prstGeom prst="rect">
              <a:avLst/>
            </a:prstGeom>
            <a:noFill/>
          </p:spPr>
          <p:txBody>
            <a:bodyPr wrap="square" lIns="0" tIns="0" rIns="0" bIns="0" rtlCol="0">
              <a:spAutoFit/>
            </a:bodyPr>
            <a:lstStyle/>
            <a:p>
              <a:pPr algn="ctr"/>
              <a:r>
                <a:rPr lang="en-US" sz="1500" dirty="0">
                  <a:solidFill>
                    <a:schemeClr val="bg1">
                      <a:alpha val="99000"/>
                    </a:schemeClr>
                  </a:solidFill>
                </a:rPr>
                <a:t>C</a:t>
              </a:r>
            </a:p>
            <a:p>
              <a:pPr algn="ctr"/>
              <a:r>
                <a:rPr lang="en-US" sz="1500" dirty="0">
                  <a:solidFill>
                    <a:schemeClr val="bg1">
                      <a:alpha val="99000"/>
                    </a:schemeClr>
                  </a:solidFill>
                </a:rPr>
                <a:t>C++</a:t>
              </a:r>
            </a:p>
          </p:txBody>
        </p:sp>
        <p:sp>
          <p:nvSpPr>
            <p:cNvPr id="57" name="TextBox 56"/>
            <p:cNvSpPr txBox="1"/>
            <p:nvPr/>
          </p:nvSpPr>
          <p:spPr>
            <a:xfrm>
              <a:off x="7876505" y="2452853"/>
              <a:ext cx="472062" cy="461665"/>
            </a:xfrm>
            <a:prstGeom prst="rect">
              <a:avLst/>
            </a:prstGeom>
            <a:noFill/>
          </p:spPr>
          <p:txBody>
            <a:bodyPr wrap="square" lIns="0" tIns="0" rIns="0" bIns="0" rtlCol="0">
              <a:spAutoFit/>
            </a:bodyPr>
            <a:lstStyle/>
            <a:p>
              <a:pPr algn="ctr"/>
              <a:r>
                <a:rPr lang="en-US" sz="1500" dirty="0">
                  <a:solidFill>
                    <a:schemeClr val="bg1">
                      <a:alpha val="99000"/>
                    </a:schemeClr>
                  </a:solidFill>
                </a:rPr>
                <a:t>C#</a:t>
              </a:r>
            </a:p>
            <a:p>
              <a:pPr algn="ctr"/>
              <a:r>
                <a:rPr lang="en-US" sz="1500" dirty="0">
                  <a:solidFill>
                    <a:schemeClr val="bg1">
                      <a:alpha val="99000"/>
                    </a:schemeClr>
                  </a:solidFill>
                </a:rPr>
                <a:t>VB</a:t>
              </a:r>
            </a:p>
          </p:txBody>
        </p:sp>
        <p:sp>
          <p:nvSpPr>
            <p:cNvPr id="58" name="Rectangle 57"/>
            <p:cNvSpPr/>
            <p:nvPr/>
          </p:nvSpPr>
          <p:spPr>
            <a:xfrm>
              <a:off x="6190771" y="1092237"/>
              <a:ext cx="2191019" cy="473829"/>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sz="2000" dirty="0">
                  <a:solidFill>
                    <a:schemeClr val="bg1">
                      <a:alpha val="99000"/>
                    </a:schemeClr>
                  </a:solidFill>
                </a:rPr>
                <a:t>Desktop Apps</a:t>
              </a:r>
            </a:p>
          </p:txBody>
        </p:sp>
        <p:sp>
          <p:nvSpPr>
            <p:cNvPr id="33" name="Rectangle 32"/>
            <p:cNvSpPr/>
            <p:nvPr/>
          </p:nvSpPr>
          <p:spPr>
            <a:xfrm>
              <a:off x="7049000" y="3790241"/>
              <a:ext cx="747134" cy="476534"/>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500" dirty="0">
                  <a:solidFill>
                    <a:schemeClr val="bg1">
                      <a:alpha val="99000"/>
                    </a:schemeClr>
                  </a:solidFill>
                </a:rPr>
                <a:t>Win32</a:t>
              </a:r>
            </a:p>
          </p:txBody>
        </p:sp>
        <p:sp>
          <p:nvSpPr>
            <p:cNvPr id="34" name="Rectangle 33"/>
            <p:cNvSpPr/>
            <p:nvPr/>
          </p:nvSpPr>
          <p:spPr>
            <a:xfrm>
              <a:off x="7847288" y="3790238"/>
              <a:ext cx="530494" cy="476534"/>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200" dirty="0">
                  <a:solidFill>
                    <a:schemeClr val="tx1">
                      <a:alpha val="99000"/>
                    </a:schemeClr>
                  </a:solidFill>
                </a:rPr>
                <a:t>.</a:t>
              </a:r>
              <a:r>
                <a:rPr lang="en-US" sz="1200" dirty="0">
                  <a:solidFill>
                    <a:schemeClr val="bg1">
                      <a:alpha val="99000"/>
                    </a:schemeClr>
                  </a:solidFill>
                </a:rPr>
                <a:t>NET / SL</a:t>
              </a:r>
            </a:p>
          </p:txBody>
        </p:sp>
        <p:sp>
          <p:nvSpPr>
            <p:cNvPr id="35" name="Rectangle 34"/>
            <p:cNvSpPr/>
            <p:nvPr/>
          </p:nvSpPr>
          <p:spPr>
            <a:xfrm>
              <a:off x="6190771" y="3790241"/>
              <a:ext cx="799743" cy="476534"/>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200" dirty="0">
                  <a:solidFill>
                    <a:schemeClr val="bg1">
                      <a:alpha val="99000"/>
                    </a:schemeClr>
                  </a:solidFill>
                </a:rPr>
                <a:t>Internet Explorer</a:t>
              </a:r>
            </a:p>
          </p:txBody>
        </p:sp>
      </p:grpSp>
      <p:grpSp>
        <p:nvGrpSpPr>
          <p:cNvPr id="10" name="Group 9"/>
          <p:cNvGrpSpPr/>
          <p:nvPr/>
        </p:nvGrpSpPr>
        <p:grpSpPr>
          <a:xfrm>
            <a:off x="762214" y="2879424"/>
            <a:ext cx="5374454" cy="1387350"/>
            <a:chOff x="762214" y="2879424"/>
            <a:chExt cx="5374454" cy="1387350"/>
          </a:xfrm>
        </p:grpSpPr>
        <p:sp>
          <p:nvSpPr>
            <p:cNvPr id="24" name="Rectangle 23"/>
            <p:cNvSpPr/>
            <p:nvPr/>
          </p:nvSpPr>
          <p:spPr>
            <a:xfrm>
              <a:off x="1372360" y="2879424"/>
              <a:ext cx="4764308" cy="138734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chemeClr val="tx1">
                    <a:alpha val="99000"/>
                  </a:schemeClr>
                </a:solidFill>
              </a:endParaRPr>
            </a:p>
          </p:txBody>
        </p:sp>
        <p:sp>
          <p:nvSpPr>
            <p:cNvPr id="16" name="Rectangle 15"/>
            <p:cNvSpPr/>
            <p:nvPr/>
          </p:nvSpPr>
          <p:spPr>
            <a:xfrm>
              <a:off x="1458839" y="3271299"/>
              <a:ext cx="1527164" cy="467648"/>
            </a:xfrm>
            <a:prstGeom prst="rect">
              <a:avLst/>
            </a:prstGeom>
            <a:solidFill>
              <a:schemeClr val="accent1">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350" dirty="0">
                  <a:solidFill>
                    <a:schemeClr val="bg1">
                      <a:alpha val="99000"/>
                    </a:schemeClr>
                  </a:solidFill>
                </a:rPr>
                <a:t>Communication</a:t>
              </a:r>
            </a:p>
            <a:p>
              <a:pPr algn="ctr"/>
              <a:r>
                <a:rPr lang="en-US" sz="1350" dirty="0">
                  <a:solidFill>
                    <a:schemeClr val="bg1">
                      <a:alpha val="99000"/>
                    </a:schemeClr>
                  </a:solidFill>
                </a:rPr>
                <a:t> &amp; Data</a:t>
              </a:r>
            </a:p>
          </p:txBody>
        </p:sp>
        <p:sp>
          <p:nvSpPr>
            <p:cNvPr id="17" name="Rectangle 16"/>
            <p:cNvSpPr/>
            <p:nvPr/>
          </p:nvSpPr>
          <p:spPr>
            <a:xfrm>
              <a:off x="1458839" y="3825867"/>
              <a:ext cx="4591665" cy="357026"/>
            </a:xfrm>
            <a:prstGeom prst="rect">
              <a:avLst/>
            </a:prstGeom>
            <a:solidFill>
              <a:schemeClr val="accent1">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350" dirty="0">
                  <a:solidFill>
                    <a:schemeClr val="bg1">
                      <a:alpha val="99000"/>
                    </a:schemeClr>
                  </a:solidFill>
                </a:rPr>
                <a:t>Application Model</a:t>
              </a:r>
            </a:p>
          </p:txBody>
        </p:sp>
        <p:sp>
          <p:nvSpPr>
            <p:cNvPr id="18" name="Rectangle 17"/>
            <p:cNvSpPr/>
            <p:nvPr/>
          </p:nvSpPr>
          <p:spPr>
            <a:xfrm>
              <a:off x="4610323" y="3271298"/>
              <a:ext cx="1440180" cy="467649"/>
            </a:xfrm>
            <a:prstGeom prst="rect">
              <a:avLst/>
            </a:prstGeom>
            <a:solidFill>
              <a:schemeClr val="accent1">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350" dirty="0">
                  <a:solidFill>
                    <a:schemeClr val="bg1">
                      <a:alpha val="99000"/>
                    </a:schemeClr>
                  </a:solidFill>
                </a:rPr>
                <a:t>Devices &amp; Printing</a:t>
              </a:r>
            </a:p>
          </p:txBody>
        </p:sp>
        <p:sp>
          <p:nvSpPr>
            <p:cNvPr id="4" name="Rectangle 3"/>
            <p:cNvSpPr/>
            <p:nvPr/>
          </p:nvSpPr>
          <p:spPr>
            <a:xfrm>
              <a:off x="2206652" y="2881187"/>
              <a:ext cx="2958719" cy="369332"/>
            </a:xfrm>
            <a:prstGeom prst="rect">
              <a:avLst/>
            </a:prstGeom>
          </p:spPr>
          <p:txBody>
            <a:bodyPr wrap="square">
              <a:spAutoFit/>
            </a:bodyPr>
            <a:lstStyle/>
            <a:p>
              <a:pPr algn="ctr"/>
              <a:r>
                <a:rPr lang="en-US" dirty="0" err="1">
                  <a:solidFill>
                    <a:schemeClr val="bg1">
                      <a:alpha val="99000"/>
                    </a:schemeClr>
                  </a:solidFill>
                </a:rPr>
                <a:t>WinRT</a:t>
              </a:r>
              <a:r>
                <a:rPr lang="en-US" dirty="0">
                  <a:solidFill>
                    <a:schemeClr val="bg1">
                      <a:alpha val="99000"/>
                    </a:schemeClr>
                  </a:solidFill>
                </a:rPr>
                <a:t> APIs</a:t>
              </a:r>
            </a:p>
          </p:txBody>
        </p:sp>
        <p:sp>
          <p:nvSpPr>
            <p:cNvPr id="23" name="Rectangle 22"/>
            <p:cNvSpPr/>
            <p:nvPr/>
          </p:nvSpPr>
          <p:spPr>
            <a:xfrm>
              <a:off x="3074752" y="3271299"/>
              <a:ext cx="1441967" cy="467648"/>
            </a:xfrm>
            <a:prstGeom prst="rect">
              <a:avLst/>
            </a:prstGeom>
            <a:solidFill>
              <a:schemeClr val="accent1">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350" dirty="0">
                  <a:solidFill>
                    <a:schemeClr val="bg1">
                      <a:alpha val="99000"/>
                    </a:schemeClr>
                  </a:solidFill>
                </a:rPr>
                <a:t>Graphics &amp; Media </a:t>
              </a:r>
            </a:p>
          </p:txBody>
        </p:sp>
        <p:sp>
          <p:nvSpPr>
            <p:cNvPr id="38" name="Rectangle 37"/>
            <p:cNvSpPr/>
            <p:nvPr/>
          </p:nvSpPr>
          <p:spPr>
            <a:xfrm rot="16200000">
              <a:off x="303243" y="3340156"/>
              <a:ext cx="1385589" cy="467648"/>
            </a:xfrm>
            <a:prstGeom prst="rect">
              <a:avLst/>
            </a:prstGeom>
            <a:solidFill>
              <a:schemeClr val="bg2">
                <a:lumMod val="20000"/>
                <a:lumOff val="80000"/>
              </a:schemeClr>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050" dirty="0">
                  <a:solidFill>
                    <a:schemeClr val="tx1">
                      <a:alpha val="99000"/>
                    </a:schemeClr>
                  </a:solidFill>
                </a:rPr>
                <a:t>System Services</a:t>
              </a:r>
            </a:p>
          </p:txBody>
        </p:sp>
      </p:grpSp>
      <p:grpSp>
        <p:nvGrpSpPr>
          <p:cNvPr id="9" name="Group 8"/>
          <p:cNvGrpSpPr/>
          <p:nvPr/>
        </p:nvGrpSpPr>
        <p:grpSpPr>
          <a:xfrm>
            <a:off x="762216" y="1631834"/>
            <a:ext cx="5378074" cy="1188938"/>
            <a:chOff x="762216" y="1631834"/>
            <a:chExt cx="5378074" cy="1188938"/>
          </a:xfrm>
        </p:grpSpPr>
        <p:sp>
          <p:nvSpPr>
            <p:cNvPr id="41" name="Rectangle 40"/>
            <p:cNvSpPr/>
            <p:nvPr/>
          </p:nvSpPr>
          <p:spPr>
            <a:xfrm>
              <a:off x="4427205" y="2231280"/>
              <a:ext cx="1713085" cy="58854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chemeClr val="bg1">
                      <a:alpha val="99000"/>
                    </a:schemeClr>
                  </a:solidFill>
                </a:rPr>
                <a:t>JavaScript</a:t>
              </a:r>
            </a:p>
            <a:p>
              <a:pPr algn="ctr"/>
              <a:r>
                <a:rPr lang="en-US" dirty="0">
                  <a:solidFill>
                    <a:schemeClr val="bg1">
                      <a:alpha val="99000"/>
                    </a:schemeClr>
                  </a:solidFill>
                </a:rPr>
                <a:t>(Chakra)</a:t>
              </a:r>
            </a:p>
          </p:txBody>
        </p:sp>
        <p:sp>
          <p:nvSpPr>
            <p:cNvPr id="46" name="Rectangle 45"/>
            <p:cNvSpPr/>
            <p:nvPr/>
          </p:nvSpPr>
          <p:spPr>
            <a:xfrm>
              <a:off x="1372361" y="2231360"/>
              <a:ext cx="1536446"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chemeClr val="bg1">
                      <a:alpha val="99000"/>
                    </a:schemeClr>
                  </a:solidFill>
                </a:rPr>
                <a:t>C</a:t>
              </a:r>
            </a:p>
            <a:p>
              <a:pPr algn="ctr"/>
              <a:r>
                <a:rPr lang="en-US" dirty="0">
                  <a:solidFill>
                    <a:schemeClr val="bg1">
                      <a:alpha val="99000"/>
                    </a:schemeClr>
                  </a:solidFill>
                </a:rPr>
                <a:t>C++</a:t>
              </a:r>
            </a:p>
          </p:txBody>
        </p:sp>
        <p:sp>
          <p:nvSpPr>
            <p:cNvPr id="47" name="Rectangle 46"/>
            <p:cNvSpPr/>
            <p:nvPr/>
          </p:nvSpPr>
          <p:spPr>
            <a:xfrm>
              <a:off x="2965528" y="2231360"/>
              <a:ext cx="1407704"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chemeClr val="bg1">
                      <a:alpha val="99000"/>
                    </a:schemeClr>
                  </a:solidFill>
                </a:rPr>
                <a:t>C#</a:t>
              </a:r>
            </a:p>
            <a:p>
              <a:pPr algn="ctr"/>
              <a:r>
                <a:rPr lang="en-US" dirty="0">
                  <a:solidFill>
                    <a:schemeClr val="bg1">
                      <a:alpha val="99000"/>
                    </a:schemeClr>
                  </a:solidFill>
                </a:rPr>
                <a:t>VB</a:t>
              </a:r>
            </a:p>
          </p:txBody>
        </p:sp>
        <p:sp>
          <p:nvSpPr>
            <p:cNvPr id="30" name="Rectangle 29"/>
            <p:cNvSpPr/>
            <p:nvPr/>
          </p:nvSpPr>
          <p:spPr>
            <a:xfrm>
              <a:off x="1801440" y="1631835"/>
              <a:ext cx="2214735" cy="53939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chemeClr val="bg1">
                      <a:alpha val="99000"/>
                    </a:schemeClr>
                  </a:solidFill>
                </a:rPr>
                <a:t>XAML</a:t>
              </a:r>
            </a:p>
          </p:txBody>
        </p:sp>
        <p:sp>
          <p:nvSpPr>
            <p:cNvPr id="32" name="Rectangle 31"/>
            <p:cNvSpPr/>
            <p:nvPr/>
          </p:nvSpPr>
          <p:spPr>
            <a:xfrm>
              <a:off x="4427301" y="1631834"/>
              <a:ext cx="1711201"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chemeClr val="bg1">
                      <a:alpha val="99000"/>
                    </a:schemeClr>
                  </a:solidFill>
                </a:rPr>
                <a:t>HTML / CSS</a:t>
              </a:r>
            </a:p>
          </p:txBody>
        </p:sp>
        <p:sp>
          <p:nvSpPr>
            <p:cNvPr id="36" name="Rectangle 35"/>
            <p:cNvSpPr/>
            <p:nvPr/>
          </p:nvSpPr>
          <p:spPr>
            <a:xfrm>
              <a:off x="1372361" y="1631835"/>
              <a:ext cx="365215" cy="60145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chemeClr val="tx1">
                    <a:alpha val="99000"/>
                  </a:schemeClr>
                </a:solidFill>
              </a:endParaRPr>
            </a:p>
          </p:txBody>
        </p:sp>
        <p:sp>
          <p:nvSpPr>
            <p:cNvPr id="37" name="Rectangle 36"/>
            <p:cNvSpPr/>
            <p:nvPr/>
          </p:nvSpPr>
          <p:spPr>
            <a:xfrm>
              <a:off x="4078686" y="1631835"/>
              <a:ext cx="294547" cy="61083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chemeClr val="tx1">
                    <a:alpha val="99000"/>
                  </a:schemeClr>
                </a:solidFill>
              </a:endParaRPr>
            </a:p>
          </p:txBody>
        </p:sp>
        <p:sp>
          <p:nvSpPr>
            <p:cNvPr id="45" name="Rectangle 44"/>
            <p:cNvSpPr/>
            <p:nvPr/>
          </p:nvSpPr>
          <p:spPr>
            <a:xfrm rot="16200000">
              <a:off x="760298" y="1644983"/>
              <a:ext cx="471488" cy="467648"/>
            </a:xfrm>
            <a:prstGeom prst="rect">
              <a:avLst/>
            </a:prstGeom>
            <a:solidFill>
              <a:schemeClr val="bg2">
                <a:lumMod val="20000"/>
                <a:lumOff val="80000"/>
              </a:schemeClr>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050" dirty="0">
                  <a:solidFill>
                    <a:schemeClr val="tx1">
                      <a:alpha val="99000"/>
                    </a:schemeClr>
                  </a:solidFill>
                </a:rPr>
                <a:t>View</a:t>
              </a:r>
            </a:p>
          </p:txBody>
        </p:sp>
        <p:sp>
          <p:nvSpPr>
            <p:cNvPr id="59" name="Rectangle 58"/>
            <p:cNvSpPr/>
            <p:nvPr/>
          </p:nvSpPr>
          <p:spPr>
            <a:xfrm rot="16200000">
              <a:off x="671742" y="2261701"/>
              <a:ext cx="648595" cy="467648"/>
            </a:xfrm>
            <a:prstGeom prst="rect">
              <a:avLst/>
            </a:prstGeom>
            <a:solidFill>
              <a:schemeClr val="bg2">
                <a:lumMod val="20000"/>
                <a:lumOff val="80000"/>
              </a:schemeClr>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050" dirty="0">
                  <a:solidFill>
                    <a:schemeClr val="tx1">
                      <a:alpha val="99000"/>
                    </a:schemeClr>
                  </a:solidFill>
                </a:rPr>
                <a:t>Model Controller</a:t>
              </a:r>
            </a:p>
          </p:txBody>
        </p:sp>
      </p:grpSp>
      <p:sp>
        <p:nvSpPr>
          <p:cNvPr id="28" name="Rectangle 27"/>
          <p:cNvSpPr/>
          <p:nvPr/>
        </p:nvSpPr>
        <p:spPr>
          <a:xfrm>
            <a:off x="1372456" y="4329519"/>
            <a:ext cx="7005326" cy="484094"/>
          </a:xfrm>
          <a:prstGeom prst="rect">
            <a:avLst/>
          </a:prstGeom>
          <a:solidFill>
            <a:srgbClr val="7FBA00"/>
          </a:solidFill>
          <a:ln>
            <a:noFill/>
          </a:ln>
          <a:effectLst/>
        </p:spPr>
        <p:style>
          <a:lnRef idx="1">
            <a:schemeClr val="accent3"/>
          </a:lnRef>
          <a:fillRef idx="2">
            <a:schemeClr val="accent3"/>
          </a:fillRef>
          <a:effectRef idx="1">
            <a:schemeClr val="accent3"/>
          </a:effectRef>
          <a:fontRef idx="minor">
            <a:schemeClr val="dk1"/>
          </a:fontRef>
        </p:style>
        <p:txBody>
          <a:bodyPr lIns="91294" tIns="45647" rIns="91294" bIns="45647" rtlCol="0" anchor="ctr"/>
          <a:lstStyle/>
          <a:p>
            <a:pPr algn="ctr"/>
            <a:r>
              <a:rPr lang="en-US" sz="2100" dirty="0">
                <a:solidFill>
                  <a:schemeClr val="bg1">
                    <a:alpha val="99000"/>
                  </a:schemeClr>
                </a:solidFill>
              </a:rPr>
              <a:t>Windows Core OS Services</a:t>
            </a:r>
          </a:p>
        </p:txBody>
      </p:sp>
      <p:sp>
        <p:nvSpPr>
          <p:cNvPr id="60" name="Rectangle 59"/>
          <p:cNvSpPr/>
          <p:nvPr/>
        </p:nvSpPr>
        <p:spPr>
          <a:xfrm rot="16200000">
            <a:off x="753988" y="4346648"/>
            <a:ext cx="484095" cy="467648"/>
          </a:xfrm>
          <a:prstGeom prst="rect">
            <a:avLst/>
          </a:prstGeom>
          <a:solidFill>
            <a:srgbClr val="EAFFBE"/>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050" dirty="0">
                <a:solidFill>
                  <a:schemeClr val="tx1">
                    <a:alpha val="99000"/>
                  </a:schemeClr>
                </a:solidFill>
              </a:rPr>
              <a:t>Core</a:t>
            </a:r>
          </a:p>
        </p:txBody>
      </p:sp>
    </p:spTree>
    <p:extLst>
      <p:ext uri="{BB962C8B-B14F-4D97-AF65-F5344CB8AC3E}">
        <p14:creationId xmlns:p14="http://schemas.microsoft.com/office/powerpoint/2010/main" val="3561920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Runtime APIs</a:t>
            </a:r>
            <a:endParaRPr lang="en-US" dirty="0"/>
          </a:p>
        </p:txBody>
      </p:sp>
      <p:sp>
        <p:nvSpPr>
          <p:cNvPr id="4" name="Rounded Rectangle 3"/>
          <p:cNvSpPr/>
          <p:nvPr/>
        </p:nvSpPr>
        <p:spPr>
          <a:xfrm>
            <a:off x="381595" y="4085756"/>
            <a:ext cx="8379620" cy="886295"/>
          </a:xfrm>
          <a:prstGeom prst="roundRect">
            <a:avLst>
              <a:gd name="adj" fmla="val 1038"/>
            </a:avLst>
          </a:prstGeom>
          <a:solidFill>
            <a:schemeClr val="accent1">
              <a:alpha val="99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dirty="0">
                <a:solidFill>
                  <a:schemeClr val="bg1">
                    <a:alpha val="99000"/>
                  </a:schemeClr>
                </a:solidFill>
              </a:rPr>
              <a:t>Fundamentals</a:t>
            </a:r>
          </a:p>
        </p:txBody>
      </p:sp>
      <p:grpSp>
        <p:nvGrpSpPr>
          <p:cNvPr id="18" name="Group 17"/>
          <p:cNvGrpSpPr/>
          <p:nvPr/>
        </p:nvGrpSpPr>
        <p:grpSpPr>
          <a:xfrm>
            <a:off x="458697" y="4466206"/>
            <a:ext cx="8236010" cy="411480"/>
            <a:chOff x="458697" y="4466206"/>
            <a:chExt cx="8236010" cy="411480"/>
          </a:xfrm>
        </p:grpSpPr>
        <p:sp>
          <p:nvSpPr>
            <p:cNvPr id="8" name="Rectangle 7"/>
            <p:cNvSpPr/>
            <p:nvPr/>
          </p:nvSpPr>
          <p:spPr bwMode="auto">
            <a:xfrm>
              <a:off x="458697"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Application Services</a:t>
              </a:r>
            </a:p>
          </p:txBody>
        </p:sp>
        <p:sp>
          <p:nvSpPr>
            <p:cNvPr id="9" name="Rectangle 8"/>
            <p:cNvSpPr/>
            <p:nvPr/>
          </p:nvSpPr>
          <p:spPr bwMode="auto">
            <a:xfrm>
              <a:off x="1844040"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Threading/Timers</a:t>
              </a:r>
            </a:p>
          </p:txBody>
        </p:sp>
        <p:sp>
          <p:nvSpPr>
            <p:cNvPr id="10" name="Rectangle 9"/>
            <p:cNvSpPr/>
            <p:nvPr/>
          </p:nvSpPr>
          <p:spPr bwMode="auto">
            <a:xfrm>
              <a:off x="3229384"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Memory</a:t>
              </a:r>
              <a:r>
                <a:rPr lang="en-US" sz="975" dirty="0">
                  <a:solidFill>
                    <a:schemeClr val="tx1">
                      <a:alpha val="99000"/>
                    </a:schemeClr>
                  </a:solidFill>
                </a:rPr>
                <a:t> </a:t>
              </a:r>
              <a:r>
                <a:rPr lang="en-US" sz="975" dirty="0">
                  <a:solidFill>
                    <a:schemeClr val="bg1">
                      <a:alpha val="99000"/>
                    </a:schemeClr>
                  </a:solidFill>
                </a:rPr>
                <a:t>Management</a:t>
              </a:r>
            </a:p>
          </p:txBody>
        </p:sp>
        <p:sp>
          <p:nvSpPr>
            <p:cNvPr id="11" name="Rectangle 10"/>
            <p:cNvSpPr/>
            <p:nvPr/>
          </p:nvSpPr>
          <p:spPr bwMode="auto">
            <a:xfrm>
              <a:off x="4614727"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Authentication</a:t>
              </a:r>
            </a:p>
          </p:txBody>
        </p:sp>
        <p:sp>
          <p:nvSpPr>
            <p:cNvPr id="12" name="Rectangle 11"/>
            <p:cNvSpPr/>
            <p:nvPr/>
          </p:nvSpPr>
          <p:spPr bwMode="auto">
            <a:xfrm>
              <a:off x="5996368"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Cryptography</a:t>
              </a:r>
            </a:p>
          </p:txBody>
        </p:sp>
        <p:sp>
          <p:nvSpPr>
            <p:cNvPr id="13" name="Rectangle 12"/>
            <p:cNvSpPr/>
            <p:nvPr/>
          </p:nvSpPr>
          <p:spPr bwMode="auto">
            <a:xfrm>
              <a:off x="7381712"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Globalization</a:t>
              </a:r>
            </a:p>
          </p:txBody>
        </p:sp>
      </p:grpSp>
      <p:grpSp>
        <p:nvGrpSpPr>
          <p:cNvPr id="21" name="Group 20"/>
          <p:cNvGrpSpPr/>
          <p:nvPr/>
        </p:nvGrpSpPr>
        <p:grpSpPr>
          <a:xfrm>
            <a:off x="382788" y="2264546"/>
            <a:ext cx="4150541" cy="850392"/>
            <a:chOff x="382788" y="2264546"/>
            <a:chExt cx="4150541" cy="850392"/>
          </a:xfrm>
        </p:grpSpPr>
        <p:sp>
          <p:nvSpPr>
            <p:cNvPr id="5" name="Rounded Rectangle 4"/>
            <p:cNvSpPr/>
            <p:nvPr/>
          </p:nvSpPr>
          <p:spPr>
            <a:xfrm>
              <a:off x="382788" y="2264546"/>
              <a:ext cx="4150541" cy="850392"/>
            </a:xfrm>
            <a:prstGeom prst="roundRect">
              <a:avLst>
                <a:gd name="adj" fmla="val 1038"/>
              </a:avLst>
            </a:prstGeom>
            <a:solidFill>
              <a:schemeClr val="accent1">
                <a:alpha val="99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dirty="0">
                  <a:solidFill>
                    <a:schemeClr val="bg1">
                      <a:alpha val="99000"/>
                    </a:schemeClr>
                  </a:solidFill>
                </a:rPr>
                <a:t>Devices</a:t>
              </a:r>
            </a:p>
          </p:txBody>
        </p:sp>
        <p:sp>
          <p:nvSpPr>
            <p:cNvPr id="34" name="Rectangle 33"/>
            <p:cNvSpPr/>
            <p:nvPr/>
          </p:nvSpPr>
          <p:spPr bwMode="auto">
            <a:xfrm>
              <a:off x="458698" y="262076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err="1">
                  <a:solidFill>
                    <a:schemeClr val="bg1">
                      <a:alpha val="99000"/>
                    </a:schemeClr>
                  </a:solidFill>
                </a:rPr>
                <a:t>Geolocation</a:t>
              </a:r>
              <a:endParaRPr lang="en-US" sz="975" dirty="0">
                <a:solidFill>
                  <a:schemeClr val="bg1">
                    <a:alpha val="99000"/>
                  </a:schemeClr>
                </a:solidFill>
              </a:endParaRPr>
            </a:p>
          </p:txBody>
        </p:sp>
        <p:sp>
          <p:nvSpPr>
            <p:cNvPr id="35" name="Rectangle 34"/>
            <p:cNvSpPr/>
            <p:nvPr/>
          </p:nvSpPr>
          <p:spPr bwMode="auto">
            <a:xfrm>
              <a:off x="1471723" y="262076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Portable</a:t>
              </a:r>
            </a:p>
          </p:txBody>
        </p:sp>
        <p:sp>
          <p:nvSpPr>
            <p:cNvPr id="36" name="Rectangle 35"/>
            <p:cNvSpPr/>
            <p:nvPr/>
          </p:nvSpPr>
          <p:spPr bwMode="auto">
            <a:xfrm>
              <a:off x="2484747" y="262076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Sensors</a:t>
              </a:r>
            </a:p>
          </p:txBody>
        </p:sp>
        <p:sp>
          <p:nvSpPr>
            <p:cNvPr id="37" name="Rectangle 36"/>
            <p:cNvSpPr/>
            <p:nvPr/>
          </p:nvSpPr>
          <p:spPr bwMode="auto">
            <a:xfrm>
              <a:off x="3497771" y="262076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NFC</a:t>
              </a:r>
            </a:p>
          </p:txBody>
        </p:sp>
      </p:grpSp>
      <p:sp>
        <p:nvSpPr>
          <p:cNvPr id="3" name="Rounded Rectangle 2"/>
          <p:cNvSpPr/>
          <p:nvPr/>
        </p:nvSpPr>
        <p:spPr>
          <a:xfrm>
            <a:off x="382788" y="879873"/>
            <a:ext cx="8377238" cy="1322828"/>
          </a:xfrm>
          <a:prstGeom prst="roundRect">
            <a:avLst>
              <a:gd name="adj" fmla="val 1038"/>
            </a:avLst>
          </a:prstGeom>
          <a:solidFill>
            <a:schemeClr val="accent1">
              <a:alpha val="99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dirty="0">
                <a:solidFill>
                  <a:schemeClr val="bg1">
                    <a:alpha val="99000"/>
                  </a:schemeClr>
                </a:solidFill>
              </a:rPr>
              <a:t>User Interface</a:t>
            </a:r>
          </a:p>
        </p:txBody>
      </p:sp>
      <p:grpSp>
        <p:nvGrpSpPr>
          <p:cNvPr id="22" name="Group 21"/>
          <p:cNvGrpSpPr/>
          <p:nvPr/>
        </p:nvGrpSpPr>
        <p:grpSpPr>
          <a:xfrm>
            <a:off x="1147204" y="1237735"/>
            <a:ext cx="6848404" cy="866394"/>
            <a:chOff x="1147204" y="1237735"/>
            <a:chExt cx="6848404" cy="866394"/>
          </a:xfrm>
        </p:grpSpPr>
        <p:sp>
          <p:nvSpPr>
            <p:cNvPr id="44" name="Rectangle 43"/>
            <p:cNvSpPr/>
            <p:nvPr/>
          </p:nvSpPr>
          <p:spPr bwMode="auto">
            <a:xfrm>
              <a:off x="1147204" y="1692649"/>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SVG</a:t>
              </a:r>
            </a:p>
          </p:txBody>
        </p:sp>
        <p:sp>
          <p:nvSpPr>
            <p:cNvPr id="45" name="Rectangle 44"/>
            <p:cNvSpPr/>
            <p:nvPr/>
          </p:nvSpPr>
          <p:spPr bwMode="auto">
            <a:xfrm>
              <a:off x="2530080" y="1692649"/>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Tiles</a:t>
              </a:r>
            </a:p>
          </p:txBody>
        </p:sp>
        <p:sp>
          <p:nvSpPr>
            <p:cNvPr id="46" name="Rectangle 45"/>
            <p:cNvSpPr/>
            <p:nvPr/>
          </p:nvSpPr>
          <p:spPr bwMode="auto">
            <a:xfrm>
              <a:off x="3912957" y="1692649"/>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Input</a:t>
              </a:r>
            </a:p>
          </p:txBody>
        </p:sp>
        <p:sp>
          <p:nvSpPr>
            <p:cNvPr id="47" name="Rectangle 46"/>
            <p:cNvSpPr/>
            <p:nvPr/>
          </p:nvSpPr>
          <p:spPr bwMode="auto">
            <a:xfrm>
              <a:off x="5295833" y="1692649"/>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Accessibility</a:t>
              </a:r>
            </a:p>
          </p:txBody>
        </p:sp>
        <p:sp>
          <p:nvSpPr>
            <p:cNvPr id="48" name="Rectangle 47"/>
            <p:cNvSpPr/>
            <p:nvPr/>
          </p:nvSpPr>
          <p:spPr bwMode="auto">
            <a:xfrm>
              <a:off x="6684951" y="1692649"/>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Printing</a:t>
              </a:r>
            </a:p>
          </p:txBody>
        </p:sp>
        <p:sp>
          <p:nvSpPr>
            <p:cNvPr id="53" name="Rectangle 52"/>
            <p:cNvSpPr/>
            <p:nvPr/>
          </p:nvSpPr>
          <p:spPr bwMode="auto">
            <a:xfrm>
              <a:off x="1147204" y="1237735"/>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HTML5/CSS</a:t>
              </a:r>
            </a:p>
          </p:txBody>
        </p:sp>
        <p:sp>
          <p:nvSpPr>
            <p:cNvPr id="54" name="Rectangle 53"/>
            <p:cNvSpPr/>
            <p:nvPr/>
          </p:nvSpPr>
          <p:spPr bwMode="auto">
            <a:xfrm>
              <a:off x="2530080" y="1237735"/>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XAML</a:t>
              </a:r>
            </a:p>
          </p:txBody>
        </p:sp>
        <p:sp>
          <p:nvSpPr>
            <p:cNvPr id="55" name="Rectangle 54"/>
            <p:cNvSpPr/>
            <p:nvPr/>
          </p:nvSpPr>
          <p:spPr bwMode="auto">
            <a:xfrm>
              <a:off x="3912957" y="1237735"/>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DirectX</a:t>
              </a:r>
            </a:p>
          </p:txBody>
        </p:sp>
        <p:sp>
          <p:nvSpPr>
            <p:cNvPr id="56" name="Rectangle 55"/>
            <p:cNvSpPr/>
            <p:nvPr/>
          </p:nvSpPr>
          <p:spPr bwMode="auto">
            <a:xfrm>
              <a:off x="5295833" y="1237735"/>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Controls</a:t>
              </a:r>
            </a:p>
          </p:txBody>
        </p:sp>
        <p:sp>
          <p:nvSpPr>
            <p:cNvPr id="57" name="Rectangle 56"/>
            <p:cNvSpPr/>
            <p:nvPr/>
          </p:nvSpPr>
          <p:spPr bwMode="auto">
            <a:xfrm>
              <a:off x="6684951" y="1237735"/>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Data Binding</a:t>
              </a:r>
            </a:p>
          </p:txBody>
        </p:sp>
      </p:grpSp>
      <p:grpSp>
        <p:nvGrpSpPr>
          <p:cNvPr id="20" name="Group 19"/>
          <p:cNvGrpSpPr/>
          <p:nvPr/>
        </p:nvGrpSpPr>
        <p:grpSpPr>
          <a:xfrm>
            <a:off x="4619605" y="2264548"/>
            <a:ext cx="4150541" cy="1759361"/>
            <a:chOff x="4619605" y="2264548"/>
            <a:chExt cx="4150541" cy="1759361"/>
          </a:xfrm>
        </p:grpSpPr>
        <p:sp>
          <p:nvSpPr>
            <p:cNvPr id="61" name="Rounded Rectangle 60"/>
            <p:cNvSpPr/>
            <p:nvPr/>
          </p:nvSpPr>
          <p:spPr>
            <a:xfrm>
              <a:off x="4619605" y="2264548"/>
              <a:ext cx="4150541" cy="1759361"/>
            </a:xfrm>
            <a:prstGeom prst="roundRect">
              <a:avLst>
                <a:gd name="adj" fmla="val 1038"/>
              </a:avLst>
            </a:prstGeom>
            <a:solidFill>
              <a:schemeClr val="accent1">
                <a:alpha val="99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dirty="0">
                  <a:solidFill>
                    <a:schemeClr val="bg1">
                      <a:alpha val="99000"/>
                    </a:schemeClr>
                  </a:solidFill>
                </a:rPr>
                <a:t>Communications &amp; Data</a:t>
              </a:r>
            </a:p>
          </p:txBody>
        </p:sp>
        <p:sp>
          <p:nvSpPr>
            <p:cNvPr id="62" name="Rectangle 61"/>
            <p:cNvSpPr/>
            <p:nvPr/>
          </p:nvSpPr>
          <p:spPr bwMode="auto">
            <a:xfrm>
              <a:off x="4695515" y="352437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Memory Management</a:t>
              </a:r>
            </a:p>
          </p:txBody>
        </p:sp>
        <p:sp>
          <p:nvSpPr>
            <p:cNvPr id="63" name="Rectangle 62"/>
            <p:cNvSpPr/>
            <p:nvPr/>
          </p:nvSpPr>
          <p:spPr bwMode="auto">
            <a:xfrm>
              <a:off x="5708540" y="352437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XML</a:t>
              </a:r>
            </a:p>
          </p:txBody>
        </p:sp>
        <p:sp>
          <p:nvSpPr>
            <p:cNvPr id="64" name="Rectangle 63"/>
            <p:cNvSpPr/>
            <p:nvPr/>
          </p:nvSpPr>
          <p:spPr bwMode="auto">
            <a:xfrm>
              <a:off x="6721564" y="352437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Networking</a:t>
              </a:r>
            </a:p>
          </p:txBody>
        </p:sp>
        <p:sp>
          <p:nvSpPr>
            <p:cNvPr id="65" name="Rectangle 64"/>
            <p:cNvSpPr/>
            <p:nvPr/>
          </p:nvSpPr>
          <p:spPr bwMode="auto">
            <a:xfrm>
              <a:off x="7734588" y="352437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SMS</a:t>
              </a:r>
            </a:p>
          </p:txBody>
        </p:sp>
        <p:sp>
          <p:nvSpPr>
            <p:cNvPr id="67" name="Rectangle 66"/>
            <p:cNvSpPr/>
            <p:nvPr/>
          </p:nvSpPr>
          <p:spPr bwMode="auto">
            <a:xfrm>
              <a:off x="5708540" y="3072569"/>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Notifications</a:t>
              </a:r>
            </a:p>
          </p:txBody>
        </p:sp>
        <p:sp>
          <p:nvSpPr>
            <p:cNvPr id="68" name="Rectangle 67"/>
            <p:cNvSpPr/>
            <p:nvPr/>
          </p:nvSpPr>
          <p:spPr bwMode="auto">
            <a:xfrm>
              <a:off x="6721564" y="3072569"/>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Streams</a:t>
              </a:r>
            </a:p>
          </p:txBody>
        </p:sp>
        <p:sp>
          <p:nvSpPr>
            <p:cNvPr id="70" name="Rectangle 69"/>
            <p:cNvSpPr/>
            <p:nvPr/>
          </p:nvSpPr>
          <p:spPr bwMode="auto">
            <a:xfrm>
              <a:off x="4695515" y="2620765"/>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Contracts</a:t>
              </a:r>
            </a:p>
          </p:txBody>
        </p:sp>
        <p:sp>
          <p:nvSpPr>
            <p:cNvPr id="71" name="Rectangle 70"/>
            <p:cNvSpPr/>
            <p:nvPr/>
          </p:nvSpPr>
          <p:spPr bwMode="auto">
            <a:xfrm>
              <a:off x="5708539" y="2620765"/>
              <a:ext cx="1973144"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Local &amp; Cloud Storage</a:t>
              </a:r>
            </a:p>
          </p:txBody>
        </p:sp>
        <p:sp>
          <p:nvSpPr>
            <p:cNvPr id="73" name="Rectangle 72"/>
            <p:cNvSpPr/>
            <p:nvPr/>
          </p:nvSpPr>
          <p:spPr bwMode="auto">
            <a:xfrm>
              <a:off x="7734588" y="2620765"/>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Web</a:t>
              </a:r>
            </a:p>
          </p:txBody>
        </p:sp>
      </p:grpSp>
      <p:grpSp>
        <p:nvGrpSpPr>
          <p:cNvPr id="19" name="Group 18"/>
          <p:cNvGrpSpPr/>
          <p:nvPr/>
        </p:nvGrpSpPr>
        <p:grpSpPr>
          <a:xfrm>
            <a:off x="385049" y="3173516"/>
            <a:ext cx="4150541" cy="850392"/>
            <a:chOff x="385049" y="3173516"/>
            <a:chExt cx="4150541" cy="850392"/>
          </a:xfrm>
        </p:grpSpPr>
        <p:sp>
          <p:nvSpPr>
            <p:cNvPr id="74" name="Rounded Rectangle 73"/>
            <p:cNvSpPr/>
            <p:nvPr/>
          </p:nvSpPr>
          <p:spPr>
            <a:xfrm>
              <a:off x="385049" y="3173516"/>
              <a:ext cx="4150541" cy="850392"/>
            </a:xfrm>
            <a:prstGeom prst="roundRect">
              <a:avLst>
                <a:gd name="adj" fmla="val 1038"/>
              </a:avLst>
            </a:prstGeom>
            <a:solidFill>
              <a:schemeClr val="accent1">
                <a:alpha val="99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dirty="0">
                  <a:solidFill>
                    <a:schemeClr val="bg1">
                      <a:alpha val="99000"/>
                    </a:schemeClr>
                  </a:solidFill>
                </a:rPr>
                <a:t>Media</a:t>
              </a:r>
            </a:p>
          </p:txBody>
        </p:sp>
        <p:sp>
          <p:nvSpPr>
            <p:cNvPr id="75" name="Rectangle 74"/>
            <p:cNvSpPr/>
            <p:nvPr/>
          </p:nvSpPr>
          <p:spPr bwMode="auto">
            <a:xfrm>
              <a:off x="460959" y="352973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Playback</a:t>
              </a:r>
            </a:p>
          </p:txBody>
        </p:sp>
        <p:sp>
          <p:nvSpPr>
            <p:cNvPr id="76" name="Rectangle 75"/>
            <p:cNvSpPr/>
            <p:nvPr/>
          </p:nvSpPr>
          <p:spPr bwMode="auto">
            <a:xfrm>
              <a:off x="1473984" y="352973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Capture</a:t>
              </a:r>
            </a:p>
          </p:txBody>
        </p:sp>
        <p:sp>
          <p:nvSpPr>
            <p:cNvPr id="77" name="Rectangle 76"/>
            <p:cNvSpPr/>
            <p:nvPr/>
          </p:nvSpPr>
          <p:spPr bwMode="auto">
            <a:xfrm>
              <a:off x="2487008" y="352973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err="1">
                  <a:solidFill>
                    <a:schemeClr val="bg1">
                      <a:alpha val="99000"/>
                    </a:schemeClr>
                  </a:solidFill>
                </a:rPr>
                <a:t>PlayTo</a:t>
              </a:r>
              <a:endParaRPr lang="en-US" sz="975" dirty="0">
                <a:solidFill>
                  <a:schemeClr val="bg1">
                    <a:alpha val="99000"/>
                  </a:schemeClr>
                </a:solidFill>
              </a:endParaRPr>
            </a:p>
          </p:txBody>
        </p:sp>
        <p:sp>
          <p:nvSpPr>
            <p:cNvPr id="78" name="Rectangle 77"/>
            <p:cNvSpPr/>
            <p:nvPr/>
          </p:nvSpPr>
          <p:spPr bwMode="auto">
            <a:xfrm>
              <a:off x="3500032" y="352973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Visual Effects</a:t>
              </a:r>
            </a:p>
          </p:txBody>
        </p:sp>
      </p:grpSp>
    </p:spTree>
    <p:extLst>
      <p:ext uri="{BB962C8B-B14F-4D97-AF65-F5344CB8AC3E}">
        <p14:creationId xmlns:p14="http://schemas.microsoft.com/office/powerpoint/2010/main" val="111613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1" ma:contentTypeDescription="Create a new document." ma:contentTypeScope="" ma:versionID="690d8cae54629b44507218643ffac2ae">
  <xsd:schema xmlns:xsd="http://www.w3.org/2001/XMLSchema" xmlns:xs="http://www.w3.org/2001/XMLSchema" xmlns:p="http://schemas.microsoft.com/office/2006/metadata/properties" xmlns:ns3="e3d0970a-7e18-4fe5-9b60-2ba79416d134" targetNamespace="http://schemas.microsoft.com/office/2006/metadata/properties" ma:root="true" ma:fieldsID="b9db1795a0e14a103f61a146c412fa7a" ns3:_="">
    <xsd:import namespace="e3d0970a-7e18-4fe5-9b60-2ba79416d134"/>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d0970a-7e18-4fe5-9b60-2ba79416d1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B14FD5-54A2-4427-AEA5-77EA2C9C8140}">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e3d0970a-7e18-4fe5-9b60-2ba79416d134"/>
    <ds:schemaRef ds:uri="http://www.w3.org/XML/1998/namespace"/>
  </ds:schemaRefs>
</ds:datastoreItem>
</file>

<file path=customXml/itemProps2.xml><?xml version="1.0" encoding="utf-8"?>
<ds:datastoreItem xmlns:ds="http://schemas.openxmlformats.org/officeDocument/2006/customXml" ds:itemID="{87096528-5F8A-42F0-8949-0EB4D540B8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d0970a-7e18-4fe5-9b60-2ba79416d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70B291-BDAF-4684-90E6-E4191BB661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480</TotalTime>
  <Words>2917</Words>
  <Application>Microsoft Office PowerPoint</Application>
  <PresentationFormat>On-screen Show (16:9)</PresentationFormat>
  <Paragraphs>429</Paragraphs>
  <Slides>34</Slides>
  <Notes>14</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34</vt:i4>
      </vt:variant>
    </vt:vector>
  </HeadingPairs>
  <TitlesOfParts>
    <vt:vector size="47" baseType="lpstr">
      <vt:lpstr>Arial</vt:lpstr>
      <vt:lpstr>Calibri</vt:lpstr>
      <vt:lpstr>Consolas</vt:lpstr>
      <vt:lpstr>Segoe UI</vt:lpstr>
      <vt:lpstr>Segoe UI Light</vt:lpstr>
      <vt:lpstr>Wingdings</vt:lpstr>
      <vt:lpstr>Office Theme</vt:lpstr>
      <vt:lpstr>Custom Design</vt:lpstr>
      <vt:lpstr>1_Custom Design</vt:lpstr>
      <vt:lpstr>2_Custom Design</vt:lpstr>
      <vt:lpstr>3_Custom Design</vt:lpstr>
      <vt:lpstr>Microsoft_Internal_Group_template_16-9_WHITE_Blue_accents</vt:lpstr>
      <vt:lpstr>Windows_Azure_DevCamp_16x9_Template - FINAL2</vt:lpstr>
      <vt:lpstr>PowerPoint Presentation</vt:lpstr>
      <vt:lpstr>Expense reporting backlog</vt:lpstr>
      <vt:lpstr>Agenda</vt:lpstr>
      <vt:lpstr>PowerPoint Presentation</vt:lpstr>
      <vt:lpstr>Windows reimagined</vt:lpstr>
      <vt:lpstr>Great experience across all hardware</vt:lpstr>
      <vt:lpstr>Windows 8 Experience</vt:lpstr>
      <vt:lpstr>Windows 8 Platform</vt:lpstr>
      <vt:lpstr>Windows Runtime APIs</vt:lpstr>
      <vt:lpstr>Language projections</vt:lpstr>
      <vt:lpstr>The C# code you have to write today…</vt:lpstr>
      <vt:lpstr>The C# code you get to write on Windows 8</vt:lpstr>
      <vt:lpstr>Flexibility of the Windows experience</vt:lpstr>
      <vt:lpstr>PowerPoint Presentation</vt:lpstr>
      <vt:lpstr>Windows Phone 8 Hardware</vt:lpstr>
      <vt:lpstr>Modern Smartphone Platform</vt:lpstr>
      <vt:lpstr>Shared Windows Core</vt:lpstr>
      <vt:lpstr>Shared Windows Core</vt:lpstr>
      <vt:lpstr>Windows Phone Platform</vt:lpstr>
      <vt:lpstr>Windows Phone 8 Programming APIs</vt:lpstr>
      <vt:lpstr>.NET API for Windows Phone</vt:lpstr>
      <vt:lpstr>Windows Phone Runtime API</vt:lpstr>
      <vt:lpstr>API Choices for Managed Code Developers</vt:lpstr>
      <vt:lpstr>Win32 and COM API</vt:lpstr>
      <vt:lpstr>XAML UI with Managed Code</vt:lpstr>
      <vt:lpstr>PowerPoint Presentation</vt:lpstr>
      <vt:lpstr>Shared Platform</vt:lpstr>
      <vt:lpstr>Form Factors</vt:lpstr>
      <vt:lpstr>User experience considerations Design a native UX for each platform!</vt:lpstr>
      <vt:lpstr>XAML</vt:lpstr>
      <vt:lpstr>Resources</vt:lpstr>
      <vt:lpstr>Resources</vt:lpstr>
      <vt:lpstr>Resources</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Vu</dc:creator>
  <cp:lastModifiedBy>Brian Prince (DPE)</cp:lastModifiedBy>
  <cp:revision>30</cp:revision>
  <dcterms:created xsi:type="dcterms:W3CDTF">2013-04-16T20:54:55Z</dcterms:created>
  <dcterms:modified xsi:type="dcterms:W3CDTF">2014-02-10T04:17:13Z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TaxKeyword">
    <vt:lpwstr/>
  </property>
  <property fmtid="{D5CDD505-2E9C-101B-9397-08002B2CF9AE}" pid="4" name="IsMyDocuments">
    <vt:bool>true</vt:bool>
  </property>
  <property fmtid="{D5CDD505-2E9C-101B-9397-08002B2CF9AE}" pid="5" name="TaxCatchAll">
    <vt:lpwstr/>
  </property>
  <property fmtid="{D5CDD505-2E9C-101B-9397-08002B2CF9AE}" pid="6" name="TaxKeywordTaxHTField">
    <vt:lpwstr/>
  </property>
</Properties>
</file>